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6"/>
  </p:notesMasterIdLst>
  <p:handoutMasterIdLst>
    <p:handoutMasterId r:id="rId27"/>
  </p:handoutMasterIdLst>
  <p:sldIdLst>
    <p:sldId id="339" r:id="rId2"/>
    <p:sldId id="340" r:id="rId3"/>
    <p:sldId id="380" r:id="rId4"/>
    <p:sldId id="379" r:id="rId5"/>
    <p:sldId id="341" r:id="rId6"/>
    <p:sldId id="347" r:id="rId7"/>
    <p:sldId id="348" r:id="rId8"/>
    <p:sldId id="349" r:id="rId9"/>
    <p:sldId id="351" r:id="rId10"/>
    <p:sldId id="384" r:id="rId11"/>
    <p:sldId id="381" r:id="rId12"/>
    <p:sldId id="385" r:id="rId13"/>
    <p:sldId id="386" r:id="rId14"/>
    <p:sldId id="388" r:id="rId15"/>
    <p:sldId id="389" r:id="rId16"/>
    <p:sldId id="390" r:id="rId17"/>
    <p:sldId id="391" r:id="rId18"/>
    <p:sldId id="392" r:id="rId19"/>
    <p:sldId id="393" r:id="rId20"/>
    <p:sldId id="394" r:id="rId21"/>
    <p:sldId id="397" r:id="rId22"/>
    <p:sldId id="396" r:id="rId23"/>
    <p:sldId id="377" r:id="rId24"/>
    <p:sldId id="395"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12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063EB14F-D8B9-4F67-A86F-D6DA709A929D}" type="datetimeFigureOut">
              <a:rPr lang="en-US"/>
              <a:pPr>
                <a:defRPr/>
              </a:pPr>
              <a:t>10/19/2015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AE37EC69-193B-47E7-85A3-3B32EB52DDFE}" type="slidenum">
              <a:rPr lang="en-US"/>
              <a:pPr>
                <a:defRPr/>
              </a:pPr>
              <a:t>‹#›</a:t>
            </a:fld>
            <a:endParaRPr lang="en-US"/>
          </a:p>
        </p:txBody>
      </p:sp>
    </p:spTree>
    <p:extLst>
      <p:ext uri="{BB962C8B-B14F-4D97-AF65-F5344CB8AC3E}">
        <p14:creationId xmlns:p14="http://schemas.microsoft.com/office/powerpoint/2010/main" val="1130360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F1114BE2-29EA-4230-86AB-6520628DCB38}" type="datetimeFigureOut">
              <a:rPr lang="en-US"/>
              <a:pPr>
                <a:defRPr/>
              </a:pPr>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7CD46FF1-2A6D-42A9-BE83-C70D5090ACB4}" type="slidenum">
              <a:rPr lang="en-US"/>
              <a:pPr>
                <a:defRPr/>
              </a:pPr>
              <a:t>‹#›</a:t>
            </a:fld>
            <a:endParaRPr lang="en-US"/>
          </a:p>
        </p:txBody>
      </p:sp>
    </p:spTree>
    <p:extLst>
      <p:ext uri="{BB962C8B-B14F-4D97-AF65-F5344CB8AC3E}">
        <p14:creationId xmlns:p14="http://schemas.microsoft.com/office/powerpoint/2010/main" val="1544166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1</a:t>
            </a:fld>
            <a:endParaRPr lang="en-US"/>
          </a:p>
        </p:txBody>
      </p:sp>
    </p:spTree>
    <p:extLst>
      <p:ext uri="{BB962C8B-B14F-4D97-AF65-F5344CB8AC3E}">
        <p14:creationId xmlns:p14="http://schemas.microsoft.com/office/powerpoint/2010/main" val="3049024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2</a:t>
            </a:fld>
            <a:endParaRPr lang="en-US"/>
          </a:p>
        </p:txBody>
      </p:sp>
    </p:spTree>
    <p:extLst>
      <p:ext uri="{BB962C8B-B14F-4D97-AF65-F5344CB8AC3E}">
        <p14:creationId xmlns:p14="http://schemas.microsoft.com/office/powerpoint/2010/main" val="2754582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5</a:t>
            </a:fld>
            <a:endParaRPr lang="en-US"/>
          </a:p>
        </p:txBody>
      </p:sp>
    </p:spTree>
    <p:extLst>
      <p:ext uri="{BB962C8B-B14F-4D97-AF65-F5344CB8AC3E}">
        <p14:creationId xmlns:p14="http://schemas.microsoft.com/office/powerpoint/2010/main" val="9507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6</a:t>
            </a:fld>
            <a:endParaRPr lang="en-US"/>
          </a:p>
        </p:txBody>
      </p:sp>
    </p:spTree>
    <p:extLst>
      <p:ext uri="{BB962C8B-B14F-4D97-AF65-F5344CB8AC3E}">
        <p14:creationId xmlns:p14="http://schemas.microsoft.com/office/powerpoint/2010/main" val="940829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7</a:t>
            </a:fld>
            <a:endParaRPr lang="en-US"/>
          </a:p>
        </p:txBody>
      </p:sp>
    </p:spTree>
    <p:extLst>
      <p:ext uri="{BB962C8B-B14F-4D97-AF65-F5344CB8AC3E}">
        <p14:creationId xmlns:p14="http://schemas.microsoft.com/office/powerpoint/2010/main" val="1297774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8</a:t>
            </a:fld>
            <a:endParaRPr lang="en-US"/>
          </a:p>
        </p:txBody>
      </p:sp>
    </p:spTree>
    <p:extLst>
      <p:ext uri="{BB962C8B-B14F-4D97-AF65-F5344CB8AC3E}">
        <p14:creationId xmlns:p14="http://schemas.microsoft.com/office/powerpoint/2010/main" val="3701299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9</a:t>
            </a:fld>
            <a:endParaRPr lang="en-US"/>
          </a:p>
        </p:txBody>
      </p:sp>
    </p:spTree>
    <p:extLst>
      <p:ext uri="{BB962C8B-B14F-4D97-AF65-F5344CB8AC3E}">
        <p14:creationId xmlns:p14="http://schemas.microsoft.com/office/powerpoint/2010/main" val="152122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CD46FF1-2A6D-42A9-BE83-C70D5090ACB4}" type="slidenum">
              <a:rPr lang="en-US" smtClean="0"/>
              <a:pPr>
                <a:defRPr/>
              </a:pPr>
              <a:t>23</a:t>
            </a:fld>
            <a:endParaRPr lang="en-US"/>
          </a:p>
        </p:txBody>
      </p:sp>
    </p:spTree>
    <p:extLst>
      <p:ext uri="{BB962C8B-B14F-4D97-AF65-F5344CB8AC3E}">
        <p14:creationId xmlns:p14="http://schemas.microsoft.com/office/powerpoint/2010/main" val="692794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5029200"/>
            <a:ext cx="7696200" cy="1447800"/>
          </a:xfrm>
        </p:spPr>
        <p:txBody>
          <a:bodyPr>
            <a:normAutofit lnSpcReduction="10000"/>
          </a:bodyPr>
          <a:lstStyle/>
          <a:p>
            <a:pPr>
              <a:lnSpc>
                <a:spcPct val="90000"/>
              </a:lnSpc>
              <a:defRPr/>
            </a:pPr>
            <a:r>
              <a:rPr lang="id-ID" sz="2200" b="1" dirty="0" smtClean="0"/>
              <a:t>Disajikan pada</a:t>
            </a:r>
            <a:r>
              <a:rPr lang="en-US" sz="2200" b="1" dirty="0" smtClean="0"/>
              <a:t>:</a:t>
            </a:r>
          </a:p>
          <a:p>
            <a:pPr>
              <a:lnSpc>
                <a:spcPct val="90000"/>
              </a:lnSpc>
              <a:defRPr/>
            </a:pPr>
            <a:r>
              <a:rPr lang="id-ID" sz="2200" b="1" dirty="0" smtClean="0"/>
              <a:t> Sosialisasi SNI</a:t>
            </a:r>
            <a:r>
              <a:rPr lang="en-US" sz="2200" b="1" dirty="0" smtClean="0"/>
              <a:t> </a:t>
            </a:r>
            <a:r>
              <a:rPr lang="en-US" sz="2200" b="1" dirty="0" err="1" smtClean="0"/>
              <a:t>Bidang</a:t>
            </a:r>
            <a:r>
              <a:rPr lang="en-US" sz="2200" b="1" dirty="0" smtClean="0"/>
              <a:t> </a:t>
            </a:r>
            <a:r>
              <a:rPr lang="en-US" sz="2200" b="1" dirty="0" err="1" smtClean="0"/>
              <a:t>Dokumentasi</a:t>
            </a:r>
            <a:r>
              <a:rPr lang="en-US" sz="2200" b="1" dirty="0" smtClean="0"/>
              <a:t> </a:t>
            </a:r>
            <a:r>
              <a:rPr lang="en-US" sz="2200" b="1" dirty="0" err="1" smtClean="0"/>
              <a:t>dan</a:t>
            </a:r>
            <a:r>
              <a:rPr lang="en-US" sz="2200" b="1" dirty="0" smtClean="0"/>
              <a:t> </a:t>
            </a:r>
            <a:r>
              <a:rPr lang="en-US" sz="2200" b="1" dirty="0" err="1" smtClean="0"/>
              <a:t>Informasi</a:t>
            </a:r>
            <a:endParaRPr lang="id-ID" sz="2200" b="1" dirty="0" smtClean="0"/>
          </a:p>
          <a:p>
            <a:pPr>
              <a:lnSpc>
                <a:spcPct val="90000"/>
              </a:lnSpc>
              <a:defRPr/>
            </a:pPr>
            <a:r>
              <a:rPr lang="id-ID" sz="2200" b="1" dirty="0" smtClean="0"/>
              <a:t>Pusat Dokumentasi dan Informasi Ilmiah-LIPI</a:t>
            </a:r>
          </a:p>
          <a:p>
            <a:pPr>
              <a:lnSpc>
                <a:spcPct val="90000"/>
              </a:lnSpc>
              <a:defRPr/>
            </a:pPr>
            <a:r>
              <a:rPr lang="id-ID" sz="2200" b="1" dirty="0" smtClean="0"/>
              <a:t>Jakarta, 19 Oktober 2015</a:t>
            </a:r>
          </a:p>
          <a:p>
            <a:pPr>
              <a:lnSpc>
                <a:spcPct val="90000"/>
              </a:lnSpc>
              <a:defRPr/>
            </a:pPr>
            <a:endParaRPr lang="id-ID" sz="2200" dirty="0" smtClean="0"/>
          </a:p>
        </p:txBody>
      </p:sp>
      <p:sp>
        <p:nvSpPr>
          <p:cNvPr id="2" name="Title 1"/>
          <p:cNvSpPr>
            <a:spLocks noGrp="1"/>
          </p:cNvSpPr>
          <p:nvPr>
            <p:ph type="ctrTitle"/>
          </p:nvPr>
        </p:nvSpPr>
        <p:spPr>
          <a:xfrm>
            <a:off x="152401" y="1371600"/>
            <a:ext cx="8839200" cy="1752600"/>
          </a:xfrm>
        </p:spPr>
        <p:txBody>
          <a:bodyPr>
            <a:normAutofit/>
          </a:bodyPr>
          <a:lstStyle/>
          <a:p>
            <a:r>
              <a:rPr sz="2800" b="1" smtClean="0"/>
              <a:t>SNI 1086 : 2015</a:t>
            </a:r>
            <a:br>
              <a:rPr sz="2800" b="1" smtClean="0"/>
            </a:br>
            <a:r>
              <a:rPr lang="id-ID" sz="2800" b="1" dirty="0" smtClean="0"/>
              <a:t>Informasi </a:t>
            </a:r>
            <a:r>
              <a:rPr lang="id-ID" sz="2800" b="1" dirty="0"/>
              <a:t>dan dokumentasi – Lembar judul </a:t>
            </a:r>
            <a:r>
              <a:rPr lang="id-ID" sz="2800" b="1" dirty="0" smtClean="0"/>
              <a:t>buku</a:t>
            </a:r>
            <a:r>
              <a:rPr lang="id-ID" sz="2800" dirty="0" smtClean="0"/>
              <a:t/>
            </a:r>
            <a:br>
              <a:rPr lang="id-ID" sz="2800" dirty="0" smtClean="0"/>
            </a:br>
            <a:r>
              <a:rPr lang="id-ID" sz="2800" b="1" dirty="0" smtClean="0"/>
              <a:t>(ISO 1086:1991(E), IDT)</a:t>
            </a:r>
            <a:endParaRPr lang="id-ID" sz="2200" dirty="0">
              <a:solidFill>
                <a:schemeClr val="tx1"/>
              </a:solidFill>
            </a:endParaRPr>
          </a:p>
        </p:txBody>
      </p:sp>
      <p:sp>
        <p:nvSpPr>
          <p:cNvPr id="4" name="Title 1"/>
          <p:cNvSpPr txBox="1">
            <a:spLocks/>
          </p:cNvSpPr>
          <p:nvPr/>
        </p:nvSpPr>
        <p:spPr>
          <a:xfrm>
            <a:off x="652462" y="3505200"/>
            <a:ext cx="7881937" cy="990600"/>
          </a:xfrm>
          <a:prstGeom prst="rect">
            <a:avLst/>
          </a:prstGeom>
        </p:spPr>
        <p:txBody>
          <a:bodyPr bIns="91440" anchor="ctr" anchorCtr="0">
            <a:normAutofit/>
          </a:bodyPr>
          <a:lstStyle>
            <a:lvl1pPr algn="ctr" rtl="0" eaLnBrk="1" latinLnBrk="0" hangingPunct="1">
              <a:spcBef>
                <a:spcPct val="0"/>
              </a:spcBef>
              <a:buNone/>
              <a:defRPr kumimoji="0" lang="en-US" sz="4000" kern="1200" dirty="0">
                <a:solidFill>
                  <a:srgbClr val="FFFFFF"/>
                </a:solidFill>
                <a:latin typeface="+mj-lt"/>
                <a:ea typeface="+mj-ea"/>
                <a:cs typeface="+mj-cs"/>
              </a:defRPr>
            </a:lvl1pPr>
          </a:lstStyle>
          <a:p>
            <a:r>
              <a:rPr lang="id-ID" sz="2400" dirty="0" smtClean="0">
                <a:solidFill>
                  <a:schemeClr val="tx1"/>
                </a:solidFill>
              </a:rPr>
              <a:t>Tisyo Haryono</a:t>
            </a:r>
            <a:r>
              <a:rPr lang="id-ID" sz="2200" dirty="0" smtClean="0">
                <a:solidFill>
                  <a:schemeClr val="tx1"/>
                </a:solidFill>
              </a:rPr>
              <a:t/>
            </a:r>
            <a:br>
              <a:rPr lang="id-ID" sz="2200" dirty="0" smtClean="0">
                <a:solidFill>
                  <a:schemeClr val="tx1"/>
                </a:solidFill>
              </a:rPr>
            </a:br>
            <a:r>
              <a:rPr lang="id-ID" sz="2200" dirty="0" smtClean="0">
                <a:solidFill>
                  <a:schemeClr val="tx1"/>
                </a:solidFill>
              </a:rPr>
              <a:t>(A</a:t>
            </a:r>
            <a:r>
              <a:rPr lang="id-ID" sz="1800" dirty="0" smtClean="0">
                <a:solidFill>
                  <a:schemeClr val="tx1"/>
                </a:solidFill>
              </a:rPr>
              <a:t>nggota Komite Teknis  01.05</a:t>
            </a:r>
            <a:r>
              <a:rPr sz="1800" smtClean="0">
                <a:solidFill>
                  <a:schemeClr val="tx1"/>
                </a:solidFill>
              </a:rPr>
              <a:t> </a:t>
            </a:r>
            <a:r>
              <a:rPr lang="id-ID" sz="1800" dirty="0" smtClean="0">
                <a:solidFill>
                  <a:schemeClr val="tx1"/>
                </a:solidFill>
              </a:rPr>
              <a:t>– </a:t>
            </a:r>
            <a:r>
              <a:rPr sz="1800" smtClean="0">
                <a:solidFill>
                  <a:schemeClr val="tx1"/>
                </a:solidFill>
              </a:rPr>
              <a:t>Bidang </a:t>
            </a:r>
            <a:r>
              <a:rPr lang="id-ID" sz="1800" dirty="0" smtClean="0">
                <a:solidFill>
                  <a:schemeClr val="tx1"/>
                </a:solidFill>
              </a:rPr>
              <a:t>Dokumentasi</a:t>
            </a:r>
            <a:r>
              <a:rPr sz="1800" smtClean="0">
                <a:solidFill>
                  <a:schemeClr val="tx1"/>
                </a:solidFill>
              </a:rPr>
              <a:t> dan Informasi</a:t>
            </a:r>
            <a:r>
              <a:rPr lang="id-ID" sz="1800" dirty="0" smtClean="0">
                <a:solidFill>
                  <a:schemeClr val="tx1"/>
                </a:solidFill>
              </a:rPr>
              <a:t>)</a:t>
            </a:r>
            <a:endParaRPr lang="id-ID" sz="22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Acuan Normatif</a:t>
            </a:r>
            <a:endParaRPr lang="id-ID" dirty="0"/>
          </a:p>
        </p:txBody>
      </p:sp>
      <p:sp>
        <p:nvSpPr>
          <p:cNvPr id="3" name="Content Placeholder 2"/>
          <p:cNvSpPr>
            <a:spLocks noGrp="1"/>
          </p:cNvSpPr>
          <p:nvPr>
            <p:ph sz="quarter" idx="1"/>
          </p:nvPr>
        </p:nvSpPr>
        <p:spPr/>
        <p:txBody>
          <a:bodyPr/>
          <a:lstStyle/>
          <a:p>
            <a:pPr>
              <a:buFont typeface="+mj-lt"/>
              <a:buAutoNum type="arabicPeriod"/>
            </a:pPr>
            <a:r>
              <a:rPr lang="id-ID" sz="2000" dirty="0"/>
              <a:t>ISO 832:1975. </a:t>
            </a:r>
            <a:r>
              <a:rPr lang="id-ID" sz="2000" i="1" dirty="0"/>
              <a:t>Documentation – Bibliographical references – Abbreviations of typical words.</a:t>
            </a:r>
            <a:endParaRPr lang="id-ID" sz="2000" dirty="0"/>
          </a:p>
          <a:p>
            <a:pPr>
              <a:buFont typeface="+mj-lt"/>
              <a:buAutoNum type="arabicPeriod"/>
            </a:pPr>
            <a:r>
              <a:rPr lang="id-ID" sz="2000" i="1" dirty="0"/>
              <a:t> </a:t>
            </a:r>
            <a:r>
              <a:rPr lang="id-ID" sz="2000" dirty="0" smtClean="0"/>
              <a:t>ISO </a:t>
            </a:r>
            <a:r>
              <a:rPr lang="id-ID" sz="2000" dirty="0"/>
              <a:t>2108:1978. </a:t>
            </a:r>
            <a:r>
              <a:rPr lang="id-ID" sz="2000" i="1" dirty="0"/>
              <a:t>Documentation – International standard book numbering (ISBN).</a:t>
            </a:r>
            <a:endParaRPr lang="id-ID" sz="2000" dirty="0"/>
          </a:p>
          <a:p>
            <a:pPr>
              <a:buFont typeface="+mj-lt"/>
              <a:buAutoNum type="arabicPeriod"/>
            </a:pPr>
            <a:r>
              <a:rPr lang="id-ID" sz="2000" i="1" dirty="0"/>
              <a:t> </a:t>
            </a:r>
            <a:r>
              <a:rPr lang="id-ID" sz="2000" dirty="0" smtClean="0"/>
              <a:t>ISO </a:t>
            </a:r>
            <a:r>
              <a:rPr lang="id-ID" sz="2000" dirty="0"/>
              <a:t>2384:1977. </a:t>
            </a:r>
            <a:r>
              <a:rPr lang="id-ID" sz="2000" i="1" dirty="0"/>
              <a:t>Documentation – Presentation of translations.</a:t>
            </a:r>
            <a:endParaRPr lang="id-ID" sz="2000" dirty="0"/>
          </a:p>
          <a:p>
            <a:pPr>
              <a:buFont typeface="+mj-lt"/>
              <a:buAutoNum type="arabicPeriod"/>
            </a:pPr>
            <a:r>
              <a:rPr lang="id-ID" sz="2000" i="1" dirty="0"/>
              <a:t> </a:t>
            </a:r>
            <a:r>
              <a:rPr lang="id-ID" sz="2000" dirty="0" smtClean="0"/>
              <a:t>ISO </a:t>
            </a:r>
            <a:r>
              <a:rPr lang="id-ID" sz="2000" dirty="0"/>
              <a:t>3297:1986 </a:t>
            </a:r>
            <a:r>
              <a:rPr lang="id-ID" sz="2000" i="1" dirty="0"/>
              <a:t>Documentation – International standard serial numbering (ISSN).</a:t>
            </a:r>
            <a:endParaRPr lang="id-ID" sz="2000" dirty="0"/>
          </a:p>
          <a:p>
            <a:pPr>
              <a:buFont typeface="+mj-lt"/>
              <a:buAutoNum type="arabicPeriod"/>
            </a:pPr>
            <a:r>
              <a:rPr lang="id-ID" sz="2000" i="1" dirty="0"/>
              <a:t> </a:t>
            </a:r>
            <a:r>
              <a:rPr lang="id-ID" sz="2000" dirty="0" smtClean="0"/>
              <a:t>ISO </a:t>
            </a:r>
            <a:r>
              <a:rPr lang="id-ID" sz="2000" dirty="0"/>
              <a:t>5127-3A):1981. </a:t>
            </a:r>
            <a:r>
              <a:rPr lang="id-ID" sz="2000" i="1" dirty="0"/>
              <a:t>Information and documentation – Vocabulary – Section 3a):  Acquisition, identification, and analysis of documents and data.</a:t>
            </a:r>
            <a:endParaRPr lang="id-ID" sz="2000" dirty="0"/>
          </a:p>
          <a:p>
            <a:pPr>
              <a:buFont typeface="+mj-lt"/>
              <a:buAutoNum type="arabicPeriod"/>
            </a:pPr>
            <a:r>
              <a:rPr lang="id-ID" sz="2000" i="1" dirty="0"/>
              <a:t> </a:t>
            </a:r>
            <a:r>
              <a:rPr lang="id-ID" sz="2000" dirty="0" smtClean="0"/>
              <a:t>ISO </a:t>
            </a:r>
            <a:r>
              <a:rPr lang="id-ID" sz="2000" dirty="0"/>
              <a:t>5966:1982. </a:t>
            </a:r>
            <a:r>
              <a:rPr lang="id-ID" sz="2000" i="1" dirty="0"/>
              <a:t>Documentation – Presentation of scientific and technical reports.</a:t>
            </a:r>
            <a:endParaRPr lang="id-ID" sz="2000" dirty="0"/>
          </a:p>
          <a:p>
            <a:pPr>
              <a:buFont typeface="+mj-lt"/>
              <a:buAutoNum type="arabicPeriod"/>
            </a:pPr>
            <a:r>
              <a:rPr lang="id-ID" sz="2000" i="1" dirty="0"/>
              <a:t> </a:t>
            </a:r>
            <a:r>
              <a:rPr lang="id-ID" sz="2000" dirty="0" smtClean="0"/>
              <a:t>ISO </a:t>
            </a:r>
            <a:r>
              <a:rPr lang="id-ID" sz="2000" dirty="0"/>
              <a:t>7144:1986. </a:t>
            </a:r>
            <a:r>
              <a:rPr lang="id-ID" sz="2000" i="1" dirty="0"/>
              <a:t>Documentation – Presentation of theses and similar documents.</a:t>
            </a:r>
            <a:endParaRPr lang="id-ID" sz="2000" dirty="0"/>
          </a:p>
          <a:p>
            <a:pPr>
              <a:buFont typeface="+mj-lt"/>
              <a:buAutoNum type="arabicPeriod"/>
            </a:pPr>
            <a:r>
              <a:rPr lang="id-ID" sz="2000" i="1" dirty="0"/>
              <a:t> </a:t>
            </a:r>
            <a:r>
              <a:rPr lang="id-ID" sz="2000" dirty="0" smtClean="0"/>
              <a:t>ISO </a:t>
            </a:r>
            <a:r>
              <a:rPr lang="id-ID" sz="2000" dirty="0"/>
              <a:t>7275:1985. </a:t>
            </a:r>
            <a:r>
              <a:rPr lang="id-ID" sz="2000" i="1" dirty="0"/>
              <a:t>Documentation – Presentation of title information of series.</a:t>
            </a:r>
            <a:endParaRPr lang="id-ID" sz="2000" dirty="0"/>
          </a:p>
          <a:p>
            <a:endParaRPr lang="id-ID" dirty="0"/>
          </a:p>
        </p:txBody>
      </p:sp>
    </p:spTree>
    <p:extLst>
      <p:ext uri="{BB962C8B-B14F-4D97-AF65-F5344CB8AC3E}">
        <p14:creationId xmlns:p14="http://schemas.microsoft.com/office/powerpoint/2010/main" val="4197114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id-ID" dirty="0" smtClean="0"/>
              <a:t>Definisi </a:t>
            </a:r>
            <a:endParaRPr lang="id-ID" dirty="0"/>
          </a:p>
        </p:txBody>
      </p:sp>
      <p:sp>
        <p:nvSpPr>
          <p:cNvPr id="3" name="Content Placeholder 2"/>
          <p:cNvSpPr>
            <a:spLocks noGrp="1"/>
          </p:cNvSpPr>
          <p:nvPr>
            <p:ph sz="quarter" idx="1"/>
          </p:nvPr>
        </p:nvSpPr>
        <p:spPr/>
        <p:txBody>
          <a:bodyPr/>
          <a:lstStyle/>
          <a:p>
            <a:pPr marL="0" indent="0">
              <a:buNone/>
            </a:pPr>
            <a:r>
              <a:rPr lang="id-ID" sz="2000" b="1" dirty="0" smtClean="0"/>
              <a:t>judul</a:t>
            </a:r>
            <a:endParaRPr lang="id-ID" sz="2000" b="1" dirty="0"/>
          </a:p>
          <a:p>
            <a:r>
              <a:rPr lang="id-ID" sz="2000" dirty="0"/>
              <a:t>kata-kata pada bagian awal dokumen untuk mengidentifikasi dokumen tersebut dan biasanya untuk membedakannya dari dokumen lain.</a:t>
            </a:r>
          </a:p>
          <a:p>
            <a:pPr marL="0" indent="0">
              <a:buNone/>
            </a:pPr>
            <a:endParaRPr lang="id-ID" sz="2000" dirty="0"/>
          </a:p>
          <a:p>
            <a:pPr marL="0" indent="0">
              <a:buNone/>
            </a:pPr>
            <a:r>
              <a:rPr lang="id-ID" sz="2000" b="1" dirty="0" smtClean="0"/>
              <a:t>lembar </a:t>
            </a:r>
            <a:r>
              <a:rPr lang="id-ID" sz="2000" b="1" dirty="0"/>
              <a:t>judul</a:t>
            </a:r>
          </a:p>
          <a:p>
            <a:r>
              <a:rPr lang="id-ID" sz="2000" dirty="0"/>
              <a:t>lembar cetak pada awal sebuah dokumen. </a:t>
            </a:r>
          </a:p>
          <a:p>
            <a:pPr marL="0" indent="0">
              <a:buNone/>
            </a:pPr>
            <a:r>
              <a:rPr lang="id-ID" sz="2000" dirty="0"/>
              <a:t> </a:t>
            </a:r>
          </a:p>
          <a:p>
            <a:r>
              <a:rPr lang="id-ID" sz="2000" dirty="0"/>
              <a:t>CATATAN</a:t>
            </a:r>
            <a:r>
              <a:rPr lang="en-US" sz="2000" dirty="0"/>
              <a:t>    </a:t>
            </a:r>
            <a:r>
              <a:rPr lang="id-ID" sz="2000" i="1" dirty="0"/>
              <a:t>Lembar judul biasanya terdiri atas dua lembar yang sering disebut “lembar judul” dan “lembar judul semu”. </a:t>
            </a:r>
            <a:r>
              <a:rPr lang="id-ID" sz="2000" i="1" dirty="0" smtClean="0"/>
              <a:t> Akan </a:t>
            </a:r>
            <a:r>
              <a:rPr lang="id-ID" sz="2000" i="1" dirty="0"/>
              <a:t>tetapi sebuah dokumen </a:t>
            </a:r>
            <a:r>
              <a:rPr lang="id-ID" sz="2000" i="1" dirty="0" smtClean="0"/>
              <a:t>bisa hanya mempunyai </a:t>
            </a:r>
            <a:r>
              <a:rPr lang="id-ID" sz="2000" i="1" dirty="0"/>
              <a:t>satu lembar judul </a:t>
            </a:r>
            <a:r>
              <a:rPr lang="id-ID" sz="2000" i="1" dirty="0" smtClean="0"/>
              <a:t>atau bisa juga lebih </a:t>
            </a:r>
            <a:r>
              <a:rPr lang="id-ID" sz="2000" i="1" dirty="0"/>
              <a:t>dari dua lembar judul</a:t>
            </a:r>
            <a:r>
              <a:rPr lang="id-ID" sz="2000" dirty="0"/>
              <a:t>.</a:t>
            </a:r>
          </a:p>
          <a:p>
            <a:pPr marL="0" indent="0">
              <a:buNone/>
            </a:pPr>
            <a:r>
              <a:rPr lang="id-ID" sz="2000" dirty="0"/>
              <a:t> </a:t>
            </a:r>
          </a:p>
        </p:txBody>
      </p:sp>
    </p:spTree>
    <p:extLst>
      <p:ext uri="{BB962C8B-B14F-4D97-AF65-F5344CB8AC3E}">
        <p14:creationId xmlns:p14="http://schemas.microsoft.com/office/powerpoint/2010/main" val="462920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r>
              <a:rPr lang="id-ID" dirty="0" smtClean="0"/>
              <a:t>Definisi </a:t>
            </a:r>
            <a:endParaRPr lang="id-ID" dirty="0"/>
          </a:p>
        </p:txBody>
      </p:sp>
      <p:sp>
        <p:nvSpPr>
          <p:cNvPr id="3" name="Content Placeholder 2"/>
          <p:cNvSpPr>
            <a:spLocks noGrp="1"/>
          </p:cNvSpPr>
          <p:nvPr>
            <p:ph sz="quarter" idx="1"/>
          </p:nvPr>
        </p:nvSpPr>
        <p:spPr>
          <a:xfrm>
            <a:off x="457200" y="1676400"/>
            <a:ext cx="8610600" cy="5059363"/>
          </a:xfrm>
        </p:spPr>
        <p:txBody>
          <a:bodyPr>
            <a:normAutofit lnSpcReduction="10000"/>
          </a:bodyPr>
          <a:lstStyle/>
          <a:p>
            <a:pPr marL="0" indent="0">
              <a:buNone/>
            </a:pPr>
            <a:r>
              <a:rPr lang="id-ID" sz="2400" b="1" dirty="0" smtClean="0"/>
              <a:t>Halaman </a:t>
            </a:r>
            <a:r>
              <a:rPr lang="id-ID" sz="2400" b="1" dirty="0"/>
              <a:t>judul</a:t>
            </a:r>
            <a:endParaRPr lang="id-ID" sz="2400" dirty="0"/>
          </a:p>
          <a:p>
            <a:r>
              <a:rPr lang="id-ID" sz="2400" dirty="0"/>
              <a:t>halaman dalam sebuah terbitan yang berisi informasi bibliografis lengkap</a:t>
            </a:r>
            <a:r>
              <a:rPr lang="id-ID" sz="2400" dirty="0" smtClean="0"/>
              <a:t>.</a:t>
            </a:r>
            <a:endParaRPr lang="id-ID" sz="2400" dirty="0"/>
          </a:p>
          <a:p>
            <a:pPr marL="0" indent="0">
              <a:buNone/>
            </a:pPr>
            <a:endParaRPr lang="id-ID" sz="2400" b="1" dirty="0" smtClean="0"/>
          </a:p>
          <a:p>
            <a:pPr marL="0" indent="0">
              <a:buNone/>
            </a:pPr>
            <a:r>
              <a:rPr lang="id-ID" sz="2400" b="1" dirty="0" smtClean="0"/>
              <a:t>Rekto</a:t>
            </a:r>
            <a:endParaRPr lang="id-ID" sz="2400" dirty="0"/>
          </a:p>
          <a:p>
            <a:r>
              <a:rPr lang="id-ID" sz="2400" dirty="0"/>
              <a:t>halaman dokumen sebelah kanan, biasanya memiliki nomor halaman ganjil</a:t>
            </a:r>
            <a:r>
              <a:rPr lang="id-ID" sz="2400" dirty="0" smtClean="0"/>
              <a:t>.</a:t>
            </a:r>
            <a:endParaRPr lang="id-ID" sz="2400" dirty="0"/>
          </a:p>
          <a:p>
            <a:pPr marL="0" indent="0">
              <a:buNone/>
            </a:pPr>
            <a:endParaRPr lang="id-ID" sz="2400" b="1" dirty="0" smtClean="0"/>
          </a:p>
          <a:p>
            <a:pPr marL="0" indent="0">
              <a:buNone/>
            </a:pPr>
            <a:r>
              <a:rPr lang="id-ID" sz="2400" b="1" dirty="0" smtClean="0"/>
              <a:t>Verso</a:t>
            </a:r>
            <a:endParaRPr lang="id-ID" sz="2400" dirty="0"/>
          </a:p>
          <a:p>
            <a:r>
              <a:rPr lang="id-ID" sz="2400" dirty="0"/>
              <a:t>halaman dokumen sebelah kiri, biasanya memiliki nomor halaman genap.</a:t>
            </a:r>
          </a:p>
          <a:p>
            <a:pPr marL="0" indent="0">
              <a:buNone/>
            </a:pPr>
            <a:r>
              <a:rPr lang="id-ID" sz="2400" dirty="0"/>
              <a:t> </a:t>
            </a:r>
          </a:p>
          <a:p>
            <a:pPr marL="0" indent="0">
              <a:buNone/>
            </a:pPr>
            <a:r>
              <a:rPr lang="id-ID" sz="2400" b="1" dirty="0"/>
              <a:t>CATATAN</a:t>
            </a:r>
            <a:r>
              <a:rPr lang="en-US" sz="2400" dirty="0"/>
              <a:t>    </a:t>
            </a:r>
            <a:r>
              <a:rPr lang="id-ID" sz="2400" i="1" dirty="0"/>
              <a:t>Definisi ini berlaku hanya untuk dokumen yang teksnya tersusun horizontal, yaitu teks dibaca secara horizontal dari kiri ke kanan</a:t>
            </a:r>
            <a:r>
              <a:rPr lang="id-ID" sz="2400" dirty="0"/>
              <a:t>.	</a:t>
            </a:r>
          </a:p>
        </p:txBody>
      </p:sp>
    </p:spTree>
    <p:extLst>
      <p:ext uri="{BB962C8B-B14F-4D97-AF65-F5344CB8AC3E}">
        <p14:creationId xmlns:p14="http://schemas.microsoft.com/office/powerpoint/2010/main" val="728946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Isi lembar judul</a:t>
            </a:r>
            <a:r>
              <a:rPr lang="id-ID" sz="3200" dirty="0"/>
              <a:t/>
            </a:r>
            <a:br>
              <a:rPr lang="id-ID" sz="3200" dirty="0"/>
            </a:br>
            <a:r>
              <a:rPr lang="id-ID" sz="3200" dirty="0" smtClean="0"/>
              <a:t> Informasi </a:t>
            </a:r>
            <a:r>
              <a:rPr lang="id-ID" sz="3200" dirty="0"/>
              <a:t>pada halaman judul</a:t>
            </a:r>
          </a:p>
        </p:txBody>
      </p:sp>
      <p:sp>
        <p:nvSpPr>
          <p:cNvPr id="3" name="Content Placeholder 2"/>
          <p:cNvSpPr>
            <a:spLocks noGrp="1"/>
          </p:cNvSpPr>
          <p:nvPr>
            <p:ph sz="quarter" idx="1"/>
          </p:nvPr>
        </p:nvSpPr>
        <p:spPr/>
        <p:txBody>
          <a:bodyPr>
            <a:normAutofit fontScale="92500"/>
          </a:bodyPr>
          <a:lstStyle/>
          <a:p>
            <a:pPr marL="0" indent="0">
              <a:buNone/>
            </a:pPr>
            <a:r>
              <a:rPr lang="en-US" sz="2400" b="1" dirty="0" smtClean="0"/>
              <a:t>  </a:t>
            </a:r>
            <a:endParaRPr lang="id-ID" sz="2400" dirty="0"/>
          </a:p>
          <a:p>
            <a:pPr marL="0" indent="0">
              <a:buNone/>
            </a:pPr>
            <a:r>
              <a:rPr lang="id-ID" sz="2400" b="1" dirty="0"/>
              <a:t> </a:t>
            </a:r>
            <a:r>
              <a:rPr lang="id-ID" sz="2400" b="1" dirty="0" smtClean="0"/>
              <a:t> 1</a:t>
            </a:r>
            <a:r>
              <a:rPr lang="en-US" sz="2400" b="1" dirty="0" smtClean="0"/>
              <a:t>    </a:t>
            </a:r>
            <a:r>
              <a:rPr lang="id-ID" sz="2400" b="1" dirty="0"/>
              <a:t>Nama pengarang          </a:t>
            </a:r>
            <a:endParaRPr lang="id-ID" sz="2400" dirty="0"/>
          </a:p>
          <a:p>
            <a:pPr marL="0" indent="0">
              <a:buNone/>
            </a:pPr>
            <a:r>
              <a:rPr lang="id-ID" sz="2400" b="1" dirty="0"/>
              <a:t> </a:t>
            </a:r>
            <a:endParaRPr lang="id-ID" sz="2400" dirty="0"/>
          </a:p>
          <a:p>
            <a:r>
              <a:rPr lang="id-ID" sz="2400" dirty="0"/>
              <a:t>Nama pengarang perorangan dan/atau pengarang korporasi harus ditulis lengkap dan dalam bentuk sedemikian rupa sehingga bagian nama yang harus didaftar secara alfabetis diketahui dengan jelas. Nama korporasi dan komponennya yang penting harus dicantumkan menurut hierarki</a:t>
            </a:r>
            <a:r>
              <a:rPr lang="id-ID" sz="2400" dirty="0" smtClean="0"/>
              <a:t>.</a:t>
            </a:r>
            <a:endParaRPr lang="id-ID" sz="2400" dirty="0"/>
          </a:p>
          <a:p>
            <a:pPr marL="0" indent="0">
              <a:buNone/>
            </a:pPr>
            <a:endParaRPr lang="id-ID" sz="2400" dirty="0"/>
          </a:p>
          <a:p>
            <a:r>
              <a:rPr lang="id-ID" sz="2400" dirty="0"/>
              <a:t>Jika buku berisi karya lebih dari satu orang dan memiliki editor atau kompilator, daftar pengarang dapat ditulis pada halaman judul verso sedangkan nama editor atau kompilator harus ditulis pada halaman judul.</a:t>
            </a:r>
          </a:p>
          <a:p>
            <a:pPr marL="0" indent="0">
              <a:buNone/>
            </a:pPr>
            <a:endParaRPr lang="id-ID" sz="1600" dirty="0"/>
          </a:p>
          <a:p>
            <a:endParaRPr lang="id-ID" dirty="0"/>
          </a:p>
        </p:txBody>
      </p:sp>
    </p:spTree>
    <p:extLst>
      <p:ext uri="{BB962C8B-B14F-4D97-AF65-F5344CB8AC3E}">
        <p14:creationId xmlns:p14="http://schemas.microsoft.com/office/powerpoint/2010/main" val="3647938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Isi lembar judul</a:t>
            </a:r>
            <a:r>
              <a:rPr lang="id-ID" sz="3200" dirty="0"/>
              <a:t/>
            </a:r>
            <a:br>
              <a:rPr lang="id-ID" sz="3200" dirty="0"/>
            </a:br>
            <a:r>
              <a:rPr lang="id-ID" sz="3200" dirty="0" smtClean="0"/>
              <a:t> Informasi </a:t>
            </a:r>
            <a:r>
              <a:rPr lang="id-ID" sz="3200" dirty="0"/>
              <a:t>pada halaman judul</a:t>
            </a:r>
          </a:p>
        </p:txBody>
      </p:sp>
      <p:sp>
        <p:nvSpPr>
          <p:cNvPr id="3" name="Content Placeholder 2"/>
          <p:cNvSpPr>
            <a:spLocks noGrp="1"/>
          </p:cNvSpPr>
          <p:nvPr>
            <p:ph sz="quarter" idx="1"/>
          </p:nvPr>
        </p:nvSpPr>
        <p:spPr/>
        <p:txBody>
          <a:bodyPr/>
          <a:lstStyle/>
          <a:p>
            <a:pPr marL="914400" lvl="2" indent="-914400">
              <a:buNone/>
            </a:pPr>
            <a:endParaRPr lang="id-ID" sz="2000" b="1" dirty="0" smtClean="0"/>
          </a:p>
          <a:p>
            <a:pPr marL="914400" lvl="2" indent="-914400">
              <a:buNone/>
            </a:pPr>
            <a:r>
              <a:rPr lang="id-ID" sz="2000" b="1" dirty="0" smtClean="0"/>
              <a:t>2. Judul</a:t>
            </a:r>
            <a:endParaRPr lang="id-ID" sz="2000" dirty="0"/>
          </a:p>
          <a:p>
            <a:r>
              <a:rPr lang="id-ID" sz="2000" dirty="0"/>
              <a:t>Judul harus ditonjolkan posisi dan </a:t>
            </a:r>
            <a:r>
              <a:rPr lang="id-ID" sz="2000" dirty="0" smtClean="0"/>
              <a:t>tipografinya.</a:t>
            </a:r>
          </a:p>
          <a:p>
            <a:pPr marL="0" indent="0">
              <a:buNone/>
            </a:pPr>
            <a:endParaRPr lang="id-ID" sz="2000" dirty="0" smtClean="0"/>
          </a:p>
          <a:p>
            <a:pPr marL="0" indent="0">
              <a:buNone/>
            </a:pPr>
            <a:r>
              <a:rPr lang="id-ID" sz="2000" b="1" dirty="0" smtClean="0"/>
              <a:t>3. Subjudul</a:t>
            </a:r>
            <a:endParaRPr lang="id-ID" sz="2000" dirty="0"/>
          </a:p>
          <a:p>
            <a:r>
              <a:rPr lang="id-ID" sz="2000" dirty="0" smtClean="0"/>
              <a:t>Jika </a:t>
            </a:r>
            <a:r>
              <a:rPr lang="id-ID" sz="2000" dirty="0"/>
              <a:t>judul disertai subjudul atau informasi judul lainnya, subjudul harus dibedakan secara tipografis dari </a:t>
            </a:r>
            <a:r>
              <a:rPr lang="id-ID" sz="2000" dirty="0" smtClean="0"/>
              <a:t>judul.</a:t>
            </a:r>
          </a:p>
          <a:p>
            <a:endParaRPr lang="id-ID" sz="2000" dirty="0" smtClean="0"/>
          </a:p>
          <a:p>
            <a:pPr marL="0" indent="0">
              <a:buNone/>
            </a:pPr>
            <a:r>
              <a:rPr lang="id-ID" sz="2000" b="1" dirty="0" smtClean="0"/>
              <a:t>4. Judul </a:t>
            </a:r>
            <a:r>
              <a:rPr lang="id-ID" sz="2000" b="1" dirty="0"/>
              <a:t>paralel</a:t>
            </a:r>
            <a:endParaRPr lang="id-ID" sz="2000" dirty="0"/>
          </a:p>
          <a:p>
            <a:r>
              <a:rPr lang="id-ID" sz="2000" dirty="0" smtClean="0"/>
              <a:t>Judul </a:t>
            </a:r>
            <a:r>
              <a:rPr lang="id-ID" sz="2000" dirty="0"/>
              <a:t>paralel, jika ada, harus ditampilkan berbeda secara tipografis dari judul dan </a:t>
            </a:r>
            <a:r>
              <a:rPr lang="id-ID" sz="2000" dirty="0" smtClean="0"/>
              <a:t>subjudul</a:t>
            </a:r>
            <a:endParaRPr lang="id-ID" sz="2000" dirty="0"/>
          </a:p>
          <a:p>
            <a:endParaRPr lang="id-ID" dirty="0"/>
          </a:p>
        </p:txBody>
      </p:sp>
    </p:spTree>
    <p:extLst>
      <p:ext uri="{BB962C8B-B14F-4D97-AF65-F5344CB8AC3E}">
        <p14:creationId xmlns:p14="http://schemas.microsoft.com/office/powerpoint/2010/main" val="196400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Isi lembar judul</a:t>
            </a:r>
            <a:br>
              <a:rPr lang="id-ID" dirty="0"/>
            </a:br>
            <a:r>
              <a:rPr lang="id-ID" sz="3200" dirty="0" smtClean="0"/>
              <a:t>Informasi </a:t>
            </a:r>
            <a:r>
              <a:rPr lang="id-ID" sz="3200" dirty="0"/>
              <a:t>pada halaman judul</a:t>
            </a:r>
          </a:p>
        </p:txBody>
      </p:sp>
      <p:sp>
        <p:nvSpPr>
          <p:cNvPr id="3" name="Content Placeholder 2"/>
          <p:cNvSpPr>
            <a:spLocks noGrp="1"/>
          </p:cNvSpPr>
          <p:nvPr>
            <p:ph sz="quarter" idx="1"/>
          </p:nvPr>
        </p:nvSpPr>
        <p:spPr/>
        <p:txBody>
          <a:bodyPr/>
          <a:lstStyle/>
          <a:p>
            <a:pPr marL="0" lvl="2" indent="0">
              <a:buNone/>
            </a:pPr>
            <a:r>
              <a:rPr lang="id-ID" sz="2400" dirty="0" smtClean="0"/>
              <a:t>5.</a:t>
            </a:r>
            <a:r>
              <a:rPr lang="id-ID" sz="2400" b="1" dirty="0" smtClean="0"/>
              <a:t> </a:t>
            </a:r>
            <a:r>
              <a:rPr lang="id-ID" sz="2400" b="1" dirty="0"/>
              <a:t>Nama editor</a:t>
            </a:r>
            <a:endParaRPr lang="id-ID" sz="2400" dirty="0"/>
          </a:p>
          <a:p>
            <a:pPr marL="0" indent="0">
              <a:buNone/>
            </a:pPr>
            <a:r>
              <a:rPr lang="id-ID" sz="2400" dirty="0" smtClean="0"/>
              <a:t>Nama </a:t>
            </a:r>
            <a:r>
              <a:rPr lang="id-ID" sz="2400" dirty="0"/>
              <a:t>editor harus dicantumkan dalam bentuk yang </a:t>
            </a:r>
            <a:r>
              <a:rPr lang="id-ID" sz="2400" dirty="0" smtClean="0"/>
              <a:t>tepat.        </a:t>
            </a:r>
            <a:r>
              <a:rPr lang="id-ID" sz="2400" dirty="0"/>
              <a:t>Fungsi editor harus dinyatakan dengan jelas, misalnya “editor” </a:t>
            </a:r>
            <a:r>
              <a:rPr lang="id-ID" sz="2400" dirty="0" smtClean="0"/>
              <a:t>      atau </a:t>
            </a:r>
            <a:r>
              <a:rPr lang="id-ID" sz="2400" dirty="0"/>
              <a:t>“disunting oleh”.</a:t>
            </a:r>
          </a:p>
          <a:p>
            <a:pPr marL="0" indent="0">
              <a:buNone/>
            </a:pPr>
            <a:endParaRPr lang="id-ID" sz="2400" dirty="0"/>
          </a:p>
          <a:p>
            <a:pPr marL="0" lvl="2" indent="0">
              <a:buNone/>
            </a:pPr>
            <a:r>
              <a:rPr lang="id-ID" sz="2400" b="1" dirty="0" smtClean="0"/>
              <a:t>6. Nama </a:t>
            </a:r>
            <a:r>
              <a:rPr lang="id-ID" sz="2400" b="1" dirty="0"/>
              <a:t>kolaborator lainnya</a:t>
            </a:r>
            <a:endParaRPr lang="id-ID" sz="2400" dirty="0"/>
          </a:p>
          <a:p>
            <a:pPr marL="0" indent="0">
              <a:buNone/>
            </a:pPr>
            <a:r>
              <a:rPr lang="id-ID" sz="2400" dirty="0" smtClean="0"/>
              <a:t>Nama </a:t>
            </a:r>
            <a:r>
              <a:rPr lang="id-ID" sz="2400" dirty="0"/>
              <a:t>kolaborator lainnya harus dicantumkan dalam bentuk yang </a:t>
            </a:r>
            <a:r>
              <a:rPr lang="id-ID" sz="2400" dirty="0" smtClean="0"/>
              <a:t>tepat. </a:t>
            </a:r>
            <a:r>
              <a:rPr lang="id-ID" sz="2400" dirty="0"/>
              <a:t>Fungsi kolaborator harus dinyatakan dengan jelas, misalnya “kompilator”, “ilustrator” atau “diterjemahkan oleh”.</a:t>
            </a:r>
          </a:p>
          <a:p>
            <a:pPr marL="0" indent="0">
              <a:buNone/>
            </a:pPr>
            <a:endParaRPr lang="id-ID" sz="2400" dirty="0"/>
          </a:p>
          <a:p>
            <a:pPr marL="0" indent="0">
              <a:buNone/>
            </a:pPr>
            <a:endParaRPr lang="id-ID" sz="2400" dirty="0"/>
          </a:p>
          <a:p>
            <a:pPr marL="0" indent="0">
              <a:buNone/>
            </a:pPr>
            <a:endParaRPr lang="id-ID" dirty="0"/>
          </a:p>
        </p:txBody>
      </p:sp>
    </p:spTree>
    <p:extLst>
      <p:ext uri="{BB962C8B-B14F-4D97-AF65-F5344CB8AC3E}">
        <p14:creationId xmlns:p14="http://schemas.microsoft.com/office/powerpoint/2010/main" val="103893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900" dirty="0"/>
              <a:t>Isi lembar judul</a:t>
            </a:r>
            <a:r>
              <a:rPr lang="id-ID" sz="3200" dirty="0"/>
              <a:t/>
            </a:r>
            <a:br>
              <a:rPr lang="id-ID" sz="3200" dirty="0"/>
            </a:br>
            <a:r>
              <a:rPr lang="id-ID" sz="3200" dirty="0"/>
              <a:t>informasi pada halaman judul</a:t>
            </a:r>
          </a:p>
        </p:txBody>
      </p:sp>
      <p:sp>
        <p:nvSpPr>
          <p:cNvPr id="3" name="Content Placeholder 2"/>
          <p:cNvSpPr>
            <a:spLocks noGrp="1"/>
          </p:cNvSpPr>
          <p:nvPr>
            <p:ph sz="quarter" idx="1"/>
          </p:nvPr>
        </p:nvSpPr>
        <p:spPr/>
        <p:txBody>
          <a:bodyPr>
            <a:normAutofit fontScale="70000" lnSpcReduction="20000"/>
          </a:bodyPr>
          <a:lstStyle/>
          <a:p>
            <a:pPr marL="0" lvl="2" indent="0">
              <a:buNone/>
            </a:pPr>
            <a:r>
              <a:rPr lang="id-ID" sz="2900" b="1" dirty="0" smtClean="0"/>
              <a:t>7. Pernyataan </a:t>
            </a:r>
            <a:r>
              <a:rPr lang="id-ID" sz="2900" b="1" dirty="0"/>
              <a:t>edisi</a:t>
            </a:r>
            <a:endParaRPr lang="id-ID" sz="2900" dirty="0"/>
          </a:p>
          <a:p>
            <a:r>
              <a:rPr lang="id-ID" dirty="0" smtClean="0"/>
              <a:t>Edisi </a:t>
            </a:r>
            <a:r>
              <a:rPr lang="id-ID" dirty="0"/>
              <a:t>harus ditunjukkan, misalnya “Edisi kedua”. Singkatan harus sesuai dengan ISO 832.</a:t>
            </a:r>
          </a:p>
          <a:p>
            <a:pPr marL="0" indent="0">
              <a:buNone/>
            </a:pPr>
            <a:endParaRPr lang="id-ID" dirty="0"/>
          </a:p>
          <a:p>
            <a:r>
              <a:rPr lang="id-ID" dirty="0"/>
              <a:t>Pernyataan kepengarangan untuk orang yang bertanggung jawab atas edisi tertentu, maupun nama dan fungsi kolaborator harus dinyatakan dalam keterangan edisi, dan secara jelas dibedakan satu dari yang lain dan dari pernyataan kepengarangan untuk edisi sebelumnya atau edisi aslinya. Misalnya, “Edisi ketiga, direvisi dan diperluas oleh Dewi Sartika dengan lampiran oleh Syarif Hidayat”.</a:t>
            </a:r>
          </a:p>
          <a:p>
            <a:pPr marL="0" indent="0">
              <a:buNone/>
            </a:pPr>
            <a:endParaRPr lang="id-ID" dirty="0"/>
          </a:p>
          <a:p>
            <a:r>
              <a:rPr lang="id-ID" dirty="0"/>
              <a:t>Jika dokumen berbentuk cetak ulang keterangan sebaiknya ditambahkan, misalnya “Cetak ulang kedua 1974 dari edisi pertama 1924”. Cara lain adalah mencantumkan informasi cetak ulang secara terpisah pada verso lembar judul.</a:t>
            </a:r>
          </a:p>
          <a:p>
            <a:pPr marL="0" indent="0"/>
            <a:endParaRPr lang="id-ID" dirty="0"/>
          </a:p>
          <a:p>
            <a:pPr marL="0" lvl="2" indent="0">
              <a:buNone/>
            </a:pPr>
            <a:r>
              <a:rPr lang="id-ID" sz="2600" b="1" dirty="0" smtClean="0"/>
              <a:t>8. Materi pelengkap</a:t>
            </a:r>
            <a:endParaRPr lang="id-ID" b="1" dirty="0"/>
          </a:p>
          <a:p>
            <a:r>
              <a:rPr lang="id-ID" dirty="0"/>
              <a:t>Jenis dan jumlah dokumen yang disertakan dalam buku harus disebutkan, misalnya “disertai 1 kaset suara”.</a:t>
            </a:r>
          </a:p>
          <a:p>
            <a:endParaRPr lang="id-ID" dirty="0"/>
          </a:p>
        </p:txBody>
      </p:sp>
    </p:spTree>
    <p:extLst>
      <p:ext uri="{BB962C8B-B14F-4D97-AF65-F5344CB8AC3E}">
        <p14:creationId xmlns:p14="http://schemas.microsoft.com/office/powerpoint/2010/main" val="2418350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Isi lembar judul</a:t>
            </a:r>
            <a:br>
              <a:rPr lang="id-ID" dirty="0" smtClean="0"/>
            </a:br>
            <a:r>
              <a:rPr lang="id-ID" dirty="0" smtClean="0"/>
              <a:t>I</a:t>
            </a:r>
            <a:r>
              <a:rPr lang="id-ID" sz="3200" dirty="0" smtClean="0"/>
              <a:t>nformasi pada halaman judul</a:t>
            </a:r>
            <a:endParaRPr lang="id-ID" sz="3200" dirty="0"/>
          </a:p>
        </p:txBody>
      </p:sp>
      <p:sp>
        <p:nvSpPr>
          <p:cNvPr id="3" name="Content Placeholder 2"/>
          <p:cNvSpPr>
            <a:spLocks noGrp="1"/>
          </p:cNvSpPr>
          <p:nvPr>
            <p:ph sz="quarter" idx="1"/>
          </p:nvPr>
        </p:nvSpPr>
        <p:spPr/>
        <p:txBody>
          <a:bodyPr/>
          <a:lstStyle/>
          <a:p>
            <a:pPr marL="0" lvl="2" indent="0">
              <a:buNone/>
            </a:pPr>
            <a:endParaRPr lang="id-ID" sz="2000" b="1" dirty="0" smtClean="0"/>
          </a:p>
          <a:p>
            <a:pPr marL="0" lvl="2" indent="0">
              <a:buNone/>
            </a:pPr>
            <a:r>
              <a:rPr lang="id-ID" sz="2000" b="1" dirty="0" smtClean="0"/>
              <a:t>9. Nama </a:t>
            </a:r>
            <a:r>
              <a:rPr lang="id-ID" sz="2000" b="1" dirty="0"/>
              <a:t>penerbit dan tempat </a:t>
            </a:r>
            <a:r>
              <a:rPr lang="id-ID" sz="2000" b="1" dirty="0" smtClean="0"/>
              <a:t>penerbitan</a:t>
            </a:r>
            <a:endParaRPr lang="id-ID" sz="2000" dirty="0" smtClean="0"/>
          </a:p>
          <a:p>
            <a:pPr marL="0" indent="0">
              <a:buNone/>
            </a:pPr>
            <a:r>
              <a:rPr lang="id-ID" sz="2000" dirty="0" smtClean="0"/>
              <a:t>Semua </a:t>
            </a:r>
            <a:r>
              <a:rPr lang="id-ID" sz="2000" dirty="0"/>
              <a:t>penerbit berikut tempat penerbitan harus dicantumkan. </a:t>
            </a:r>
            <a:r>
              <a:rPr lang="id-ID" sz="2000" dirty="0" smtClean="0"/>
              <a:t>                          Jika </a:t>
            </a:r>
            <a:r>
              <a:rPr lang="id-ID" sz="2000" dirty="0"/>
              <a:t>perlu, informasi ini bisa dicantumkan pada verso lembar judul.</a:t>
            </a:r>
          </a:p>
          <a:p>
            <a:pPr marL="0" indent="0">
              <a:buNone/>
            </a:pPr>
            <a:endParaRPr lang="id-ID" sz="2000" dirty="0"/>
          </a:p>
          <a:p>
            <a:pPr marL="0" lvl="2" indent="0">
              <a:buNone/>
            </a:pPr>
            <a:r>
              <a:rPr lang="id-ID" sz="2000" b="1" dirty="0" smtClean="0"/>
              <a:t>10. Tanggal penerbitan</a:t>
            </a:r>
            <a:endParaRPr lang="id-ID" sz="2000" dirty="0" smtClean="0"/>
          </a:p>
          <a:p>
            <a:pPr marL="0" indent="0">
              <a:buNone/>
            </a:pPr>
            <a:r>
              <a:rPr lang="id-ID" sz="2000" dirty="0" smtClean="0"/>
              <a:t>Tahun </a:t>
            </a:r>
            <a:r>
              <a:rPr lang="id-ID" sz="2000" dirty="0"/>
              <a:t>penerbitan harus dicantumkan dalam angka arab pada halaman judul. </a:t>
            </a:r>
            <a:r>
              <a:rPr lang="id-ID" sz="2000" dirty="0" smtClean="0"/>
              <a:t>   Kalau </a:t>
            </a:r>
            <a:r>
              <a:rPr lang="id-ID" sz="2000" dirty="0"/>
              <a:t>tidak memungkinkan mencantumkan tahun penerbitan pada halaman judul, maka sebaiknya dicantumkan pada verso lembar judul.</a:t>
            </a:r>
          </a:p>
          <a:p>
            <a:endParaRPr lang="id-ID" dirty="0"/>
          </a:p>
        </p:txBody>
      </p:sp>
    </p:spTree>
    <p:extLst>
      <p:ext uri="{BB962C8B-B14F-4D97-AF65-F5344CB8AC3E}">
        <p14:creationId xmlns:p14="http://schemas.microsoft.com/office/powerpoint/2010/main" val="1227609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Isi lembar judul</a:t>
            </a:r>
            <a:br>
              <a:rPr lang="id-ID" dirty="0" smtClean="0"/>
            </a:br>
            <a:r>
              <a:rPr lang="id-ID" dirty="0" smtClean="0"/>
              <a:t>I</a:t>
            </a:r>
            <a:r>
              <a:rPr lang="id-ID" sz="3200" dirty="0" smtClean="0"/>
              <a:t>nformasi pada verso lembar judul</a:t>
            </a:r>
            <a:endParaRPr lang="id-ID" sz="3200" dirty="0"/>
          </a:p>
        </p:txBody>
      </p:sp>
      <p:sp>
        <p:nvSpPr>
          <p:cNvPr id="3" name="Content Placeholder 2"/>
          <p:cNvSpPr>
            <a:spLocks noGrp="1"/>
          </p:cNvSpPr>
          <p:nvPr>
            <p:ph sz="quarter" idx="1"/>
          </p:nvPr>
        </p:nvSpPr>
        <p:spPr/>
        <p:txBody>
          <a:bodyPr>
            <a:normAutofit/>
          </a:bodyPr>
          <a:lstStyle/>
          <a:p>
            <a:pPr marL="0" indent="0">
              <a:buNone/>
            </a:pPr>
            <a:endParaRPr lang="id-ID" sz="900" b="1" dirty="0"/>
          </a:p>
          <a:p>
            <a:pPr marL="0" indent="0">
              <a:buNone/>
            </a:pPr>
            <a:r>
              <a:rPr lang="id-ID" sz="1600" b="1" dirty="0" smtClean="0"/>
              <a:t> </a:t>
            </a:r>
            <a:r>
              <a:rPr lang="id-ID" sz="2000" b="1" dirty="0"/>
              <a:t>Data </a:t>
            </a:r>
            <a:r>
              <a:rPr lang="id-ID" sz="2000" b="1" dirty="0" smtClean="0"/>
              <a:t>KDT</a:t>
            </a:r>
            <a:r>
              <a:rPr lang="id-ID" sz="2000" b="1" dirty="0"/>
              <a:t> </a:t>
            </a:r>
            <a:endParaRPr lang="id-ID" sz="2000" dirty="0"/>
          </a:p>
          <a:p>
            <a:r>
              <a:rPr lang="id-ID" sz="2000" dirty="0"/>
              <a:t>Data katalog dalam terbitan (KDT), jika disertakan dalam buku, harus dicantumkan pada verso lembar judul.</a:t>
            </a:r>
          </a:p>
          <a:p>
            <a:pPr marL="0" indent="0">
              <a:buNone/>
            </a:pPr>
            <a:r>
              <a:rPr lang="id-ID" sz="2000" dirty="0"/>
              <a:t> </a:t>
            </a:r>
            <a:r>
              <a:rPr lang="id-ID" sz="2000" b="1" dirty="0" smtClean="0"/>
              <a:t>Pernyataan </a:t>
            </a:r>
            <a:r>
              <a:rPr lang="id-ID" sz="2000" b="1" dirty="0"/>
              <a:t>hak </a:t>
            </a:r>
            <a:r>
              <a:rPr lang="id-ID" sz="2000" b="1" dirty="0" smtClean="0"/>
              <a:t>cipta</a:t>
            </a:r>
            <a:r>
              <a:rPr lang="id-ID" sz="2000" b="1" dirty="0"/>
              <a:t> </a:t>
            </a:r>
            <a:endParaRPr lang="id-ID" sz="2000" dirty="0"/>
          </a:p>
          <a:p>
            <a:r>
              <a:rPr lang="id-ID" sz="2000" dirty="0"/>
              <a:t>Pemberitahuan hak cipta yang menunjukan pemilik hak cipta dan tahun perolehan hak cipta harus dicantumkan pada verso lembar judul.</a:t>
            </a:r>
          </a:p>
          <a:p>
            <a:pPr marL="0" indent="0">
              <a:buNone/>
            </a:pPr>
            <a:r>
              <a:rPr lang="id-ID" sz="2000" dirty="0"/>
              <a:t> </a:t>
            </a:r>
            <a:r>
              <a:rPr lang="id-ID" sz="2000" b="1" dirty="0" smtClean="0"/>
              <a:t>Kolofon</a:t>
            </a:r>
            <a:r>
              <a:rPr lang="id-ID" sz="2000" b="1" dirty="0"/>
              <a:t> </a:t>
            </a:r>
            <a:endParaRPr lang="id-ID" sz="2000" dirty="0"/>
          </a:p>
          <a:p>
            <a:r>
              <a:rPr lang="id-ID" sz="2000" dirty="0"/>
              <a:t>Kolofon sebaiknya dicantumkan pada verso lembar judul, bukan pada bagian akhir dokumen</a:t>
            </a:r>
            <a:r>
              <a:rPr lang="id-ID" sz="2000" dirty="0" smtClean="0"/>
              <a:t>.</a:t>
            </a:r>
          </a:p>
          <a:p>
            <a:pPr marL="0" indent="0">
              <a:buNone/>
            </a:pPr>
            <a:r>
              <a:rPr lang="id-ID" sz="2000" dirty="0" smtClean="0"/>
              <a:t> </a:t>
            </a:r>
            <a:r>
              <a:rPr lang="id-ID" sz="2000" dirty="0"/>
              <a:t> </a:t>
            </a:r>
            <a:r>
              <a:rPr lang="id-ID" sz="2000" b="1" dirty="0" smtClean="0"/>
              <a:t>ISBN dan ISSN</a:t>
            </a:r>
            <a:endParaRPr lang="id-ID" sz="2000" dirty="0" smtClean="0"/>
          </a:p>
          <a:p>
            <a:r>
              <a:rPr lang="id-ID" sz="2000" dirty="0" smtClean="0"/>
              <a:t>International </a:t>
            </a:r>
            <a:r>
              <a:rPr lang="id-ID" sz="2000" dirty="0"/>
              <a:t>Standard Book Number (ISBN) </a:t>
            </a:r>
            <a:r>
              <a:rPr lang="id-ID" sz="2000" dirty="0" smtClean="0"/>
              <a:t>harus dicantumkan,  </a:t>
            </a:r>
            <a:r>
              <a:rPr lang="id-ID" sz="2000" dirty="0"/>
              <a:t>sesuai ketentuan ISO </a:t>
            </a:r>
            <a:r>
              <a:rPr lang="id-ID" sz="2000" dirty="0" smtClean="0"/>
              <a:t>2108:2005  </a:t>
            </a:r>
            <a:r>
              <a:rPr lang="id-ID" sz="2000" dirty="0"/>
              <a:t>pada verso lembar judul</a:t>
            </a:r>
            <a:r>
              <a:rPr lang="id-ID" sz="2000" dirty="0" smtClean="0"/>
              <a:t>.</a:t>
            </a:r>
          </a:p>
          <a:p>
            <a:endParaRPr lang="id-ID" sz="900" dirty="0"/>
          </a:p>
        </p:txBody>
      </p:sp>
    </p:spTree>
    <p:extLst>
      <p:ext uri="{BB962C8B-B14F-4D97-AF65-F5344CB8AC3E}">
        <p14:creationId xmlns:p14="http://schemas.microsoft.com/office/powerpoint/2010/main" val="1199261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Isi lembar judul</a:t>
            </a:r>
            <a:br>
              <a:rPr lang="id-ID" dirty="0" smtClean="0"/>
            </a:br>
            <a:r>
              <a:rPr lang="id-ID" sz="3200" dirty="0" smtClean="0"/>
              <a:t>informasi pada verso lembar judul</a:t>
            </a:r>
            <a:endParaRPr lang="id-ID" sz="3200" dirty="0"/>
          </a:p>
        </p:txBody>
      </p:sp>
      <p:sp>
        <p:nvSpPr>
          <p:cNvPr id="3" name="Content Placeholder 2"/>
          <p:cNvSpPr>
            <a:spLocks noGrp="1"/>
          </p:cNvSpPr>
          <p:nvPr>
            <p:ph sz="quarter" idx="1"/>
          </p:nvPr>
        </p:nvSpPr>
        <p:spPr/>
        <p:txBody>
          <a:bodyPr/>
          <a:lstStyle/>
          <a:p>
            <a:pPr marL="0" indent="0">
              <a:buNone/>
            </a:pPr>
            <a:r>
              <a:rPr lang="id-ID" sz="2400" b="1" dirty="0"/>
              <a:t>Informasi tambahan</a:t>
            </a:r>
            <a:endParaRPr lang="id-ID" sz="2400" dirty="0"/>
          </a:p>
          <a:p>
            <a:pPr marL="0" indent="0">
              <a:buNone/>
            </a:pPr>
            <a:r>
              <a:rPr lang="id-ID" sz="1800" dirty="0"/>
              <a:t>Informasi tambahan dapat dicantumkan pada verso lembar judul, </a:t>
            </a:r>
            <a:r>
              <a:rPr lang="id-ID" sz="1800" dirty="0" smtClean="0"/>
              <a:t>misalnya:</a:t>
            </a:r>
            <a:endParaRPr lang="id-ID" sz="1800" dirty="0"/>
          </a:p>
          <a:p>
            <a:pPr lvl="0"/>
            <a:r>
              <a:rPr lang="id-ID" sz="1800" dirty="0"/>
              <a:t>pernyataan edisi terdahulu;</a:t>
            </a:r>
          </a:p>
          <a:p>
            <a:pPr lvl="0"/>
            <a:r>
              <a:rPr lang="id-ID" sz="1800" dirty="0"/>
              <a:t>judul versi dalam bahasa lain (kalau ada), jika diterbitkan serentak;</a:t>
            </a:r>
          </a:p>
          <a:p>
            <a:pPr lvl="0"/>
            <a:r>
              <a:rPr lang="id-ID" sz="1800" dirty="0"/>
              <a:t>catatan tentang distribusi yang terbatas.</a:t>
            </a:r>
          </a:p>
          <a:p>
            <a:pPr marL="0" indent="0">
              <a:buNone/>
            </a:pPr>
            <a:r>
              <a:rPr lang="id-ID" sz="1800" dirty="0"/>
              <a:t> </a:t>
            </a:r>
            <a:endParaRPr lang="id-ID" sz="1800" dirty="0" smtClean="0"/>
          </a:p>
          <a:p>
            <a:pPr marL="0" indent="0">
              <a:buNone/>
            </a:pPr>
            <a:r>
              <a:rPr lang="id-ID" sz="2400" b="1" dirty="0" smtClean="0"/>
              <a:t>Informasi </a:t>
            </a:r>
            <a:r>
              <a:rPr lang="id-ID" sz="2400" b="1" dirty="0"/>
              <a:t>pada halaman judul semu </a:t>
            </a:r>
            <a:endParaRPr lang="id-ID" sz="2400" dirty="0"/>
          </a:p>
          <a:p>
            <a:pPr marL="0" indent="0">
              <a:buNone/>
            </a:pPr>
            <a:r>
              <a:rPr lang="id-ID" sz="1800" dirty="0"/>
              <a:t>Sebagian atau seluruh data berikut dapat dicantumkan pada halaman judul semu:</a:t>
            </a:r>
          </a:p>
          <a:p>
            <a:pPr lvl="0"/>
            <a:r>
              <a:rPr lang="id-ID" sz="1800" dirty="0"/>
              <a:t>nama pengarang atau nama keluarga saja;</a:t>
            </a:r>
          </a:p>
          <a:p>
            <a:pPr lvl="0"/>
            <a:r>
              <a:rPr lang="id-ID" sz="1800" dirty="0"/>
              <a:t>judul, atau judul yang dipendekkan	</a:t>
            </a:r>
          </a:p>
          <a:p>
            <a:pPr marL="0" indent="0">
              <a:buNone/>
            </a:pPr>
            <a:r>
              <a:rPr lang="id-ID" sz="1800" dirty="0"/>
              <a:t>Apa pun bentuk informasi di atas pada halaman judul semu, informasi tersebut harus dicantumkan dalam bentuk lengkap pada halaman judul.</a:t>
            </a:r>
          </a:p>
          <a:p>
            <a:endParaRPr lang="id-ID" dirty="0"/>
          </a:p>
        </p:txBody>
      </p:sp>
    </p:spTree>
    <p:extLst>
      <p:ext uri="{BB962C8B-B14F-4D97-AF65-F5344CB8AC3E}">
        <p14:creationId xmlns:p14="http://schemas.microsoft.com/office/powerpoint/2010/main" val="2218549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2"/>
          <p:cNvSpPr>
            <a:spLocks noGrp="1"/>
          </p:cNvSpPr>
          <p:nvPr>
            <p:ph type="title"/>
          </p:nvPr>
        </p:nvSpPr>
        <p:spPr>
          <a:xfrm>
            <a:off x="457200" y="457200"/>
            <a:ext cx="8229600" cy="1143000"/>
          </a:xfrm>
        </p:spPr>
        <p:txBody>
          <a:bodyPr>
            <a:normAutofit/>
          </a:bodyPr>
          <a:lstStyle/>
          <a:p>
            <a:pPr algn="ctr"/>
            <a:r>
              <a:rPr lang="id-ID" altLang="en-US" sz="3600" b="1" dirty="0" smtClean="0"/>
              <a:t>OUTLINES</a:t>
            </a:r>
          </a:p>
        </p:txBody>
      </p:sp>
      <p:sp>
        <p:nvSpPr>
          <p:cNvPr id="3074" name="Content Placeholder 1"/>
          <p:cNvSpPr>
            <a:spLocks noGrp="1"/>
          </p:cNvSpPr>
          <p:nvPr>
            <p:ph sz="quarter" idx="1"/>
          </p:nvPr>
        </p:nvSpPr>
        <p:spPr>
          <a:xfrm>
            <a:off x="457200" y="2209800"/>
            <a:ext cx="8229600" cy="4525963"/>
          </a:xfrm>
        </p:spPr>
        <p:txBody>
          <a:bodyPr/>
          <a:lstStyle/>
          <a:p>
            <a:r>
              <a:rPr lang="id-ID" altLang="en-US" sz="2600" dirty="0" smtClean="0"/>
              <a:t>APA SNI  </a:t>
            </a:r>
          </a:p>
          <a:p>
            <a:r>
              <a:rPr lang="id-ID" altLang="en-US" sz="2600" dirty="0" smtClean="0"/>
              <a:t>SIAPA PENGGUNA  SNI </a:t>
            </a:r>
          </a:p>
          <a:p>
            <a:r>
              <a:rPr lang="id-ID" altLang="en-US" sz="2600" dirty="0" smtClean="0"/>
              <a:t>BAGAIMANA  SNI  DIBUAT</a:t>
            </a:r>
          </a:p>
          <a:p>
            <a:r>
              <a:rPr lang="id-ID" altLang="en-US" sz="2600" dirty="0" smtClean="0"/>
              <a:t>TENTANG </a:t>
            </a:r>
            <a:r>
              <a:rPr lang="en-US" altLang="en-US" sz="2600" dirty="0" smtClean="0"/>
              <a:t>SNI </a:t>
            </a:r>
            <a:r>
              <a:rPr lang="id-ID" altLang="en-US" sz="2600" dirty="0" smtClean="0"/>
              <a:t>ISO 1086</a:t>
            </a:r>
            <a:r>
              <a:rPr lang="en-US" altLang="en-US" sz="2600" dirty="0" smtClean="0"/>
              <a:t>:20</a:t>
            </a:r>
            <a:r>
              <a:rPr lang="id-ID" altLang="en-US" sz="2600" dirty="0" smtClean="0"/>
              <a:t>15</a:t>
            </a:r>
          </a:p>
          <a:p>
            <a:pPr marL="0" indent="0">
              <a:buNone/>
            </a:pPr>
            <a:r>
              <a:rPr lang="id-ID" altLang="en-US" sz="1600" dirty="0" smtClean="0"/>
              <a:t>	</a:t>
            </a:r>
            <a:r>
              <a:rPr lang="id-ID" altLang="en-US" sz="1600" b="1" dirty="0" smtClean="0"/>
              <a:t>--RUANG LINGKUP</a:t>
            </a:r>
          </a:p>
          <a:p>
            <a:pPr marL="0" indent="0">
              <a:buNone/>
            </a:pPr>
            <a:r>
              <a:rPr lang="id-ID" altLang="en-US" sz="1600" b="1" dirty="0" smtClean="0"/>
              <a:t>	--ACUAN</a:t>
            </a:r>
          </a:p>
          <a:p>
            <a:pPr marL="0" indent="0">
              <a:buNone/>
            </a:pPr>
            <a:r>
              <a:rPr lang="id-ID" altLang="en-US" sz="1600" b="1" dirty="0" smtClean="0"/>
              <a:t>	--DEFINISI</a:t>
            </a:r>
          </a:p>
          <a:p>
            <a:pPr marL="0" indent="0">
              <a:buNone/>
            </a:pPr>
            <a:r>
              <a:rPr lang="id-ID" altLang="en-US" sz="1600" b="1" dirty="0" smtClean="0"/>
              <a:t>	--ISI/MATERI</a:t>
            </a:r>
          </a:p>
          <a:p>
            <a:pPr marL="0" indent="0">
              <a:buNone/>
            </a:pPr>
            <a:r>
              <a:rPr lang="id-ID" altLang="en-US" sz="1600" b="1" dirty="0" smtClean="0"/>
              <a:t>	--INFORMASI LAIN</a:t>
            </a:r>
          </a:p>
          <a:p>
            <a:r>
              <a:rPr lang="id-ID" altLang="en-US" sz="2600" dirty="0" smtClean="0"/>
              <a:t>PENUTUP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Informasi lain</a:t>
            </a:r>
            <a:endParaRPr lang="id-ID" dirty="0"/>
          </a:p>
        </p:txBody>
      </p:sp>
      <p:sp>
        <p:nvSpPr>
          <p:cNvPr id="3" name="Content Placeholder 2"/>
          <p:cNvSpPr>
            <a:spLocks noGrp="1"/>
          </p:cNvSpPr>
          <p:nvPr>
            <p:ph sz="quarter" idx="1"/>
          </p:nvPr>
        </p:nvSpPr>
        <p:spPr/>
        <p:txBody>
          <a:bodyPr>
            <a:normAutofit fontScale="25000" lnSpcReduction="20000"/>
          </a:bodyPr>
          <a:lstStyle/>
          <a:p>
            <a:pPr marL="174625" indent="-174625">
              <a:buAutoNum type="arabicPeriod"/>
            </a:pPr>
            <a:r>
              <a:rPr lang="id-ID" sz="9600" dirty="0" smtClean="0"/>
              <a:t>Buku dalam bentuk seri (</a:t>
            </a:r>
            <a:r>
              <a:rPr lang="id-ID" sz="9600" dirty="0"/>
              <a:t>lihat juga ISO 7275</a:t>
            </a:r>
            <a:r>
              <a:rPr lang="id-ID" sz="9600" dirty="0" smtClean="0"/>
              <a:t>)</a:t>
            </a:r>
          </a:p>
          <a:p>
            <a:pPr marL="174625" indent="-174625">
              <a:buFont typeface="+mj-lt"/>
              <a:buAutoNum type="arabicPeriod"/>
            </a:pPr>
            <a:r>
              <a:rPr lang="id-ID" sz="9600" dirty="0" smtClean="0"/>
              <a:t>Publikasi multi-volume</a:t>
            </a:r>
          </a:p>
          <a:p>
            <a:pPr marL="174625" indent="-174625">
              <a:buFont typeface="+mj-lt"/>
              <a:buAutoNum type="arabicPeriod"/>
            </a:pPr>
            <a:r>
              <a:rPr lang="id-ID" sz="9600" dirty="0" smtClean="0"/>
              <a:t>Terjemahan  (lihat </a:t>
            </a:r>
            <a:r>
              <a:rPr lang="id-ID" sz="9600" dirty="0"/>
              <a:t>ju</a:t>
            </a:r>
            <a:r>
              <a:rPr lang="en-US" sz="9600" dirty="0" err="1"/>
              <a:t>ga</a:t>
            </a:r>
            <a:r>
              <a:rPr lang="id-ID" sz="9600" dirty="0"/>
              <a:t> ISO 2384)</a:t>
            </a:r>
            <a:endParaRPr lang="id-ID" sz="9600" dirty="0" smtClean="0"/>
          </a:p>
          <a:p>
            <a:pPr marL="174625" indent="-174625">
              <a:buFont typeface="+mj-lt"/>
              <a:buAutoNum type="arabicPeriod"/>
            </a:pPr>
            <a:r>
              <a:rPr lang="id-ID" sz="9600" dirty="0" smtClean="0"/>
              <a:t>Buku multi-bahasa</a:t>
            </a:r>
          </a:p>
          <a:p>
            <a:pPr marL="174625" indent="-174625">
              <a:buFont typeface="+mj-lt"/>
              <a:buAutoNum type="arabicPeriod"/>
            </a:pPr>
            <a:r>
              <a:rPr lang="id-ID" sz="9600" dirty="0" smtClean="0"/>
              <a:t>Prosiding pertemuan</a:t>
            </a:r>
          </a:p>
          <a:p>
            <a:pPr marL="0" indent="0">
              <a:buNone/>
            </a:pPr>
            <a:r>
              <a:rPr lang="id-ID" sz="9600" dirty="0"/>
              <a:t>Data berikut untuk prosiding pertemuan harus dicantumkan, terutama pada halaman judul atau, bila tidak mungkin, pada verso lembar </a:t>
            </a:r>
            <a:r>
              <a:rPr lang="id-ID" sz="9600" dirty="0" smtClean="0"/>
              <a:t>judul: </a:t>
            </a:r>
          </a:p>
          <a:p>
            <a:pPr marL="536575" indent="-173038"/>
            <a:r>
              <a:rPr lang="id-ID" sz="9600" dirty="0" smtClean="0"/>
              <a:t> nama </a:t>
            </a:r>
            <a:r>
              <a:rPr lang="id-ID" sz="9600" dirty="0"/>
              <a:t>pertemuan;</a:t>
            </a:r>
          </a:p>
          <a:p>
            <a:pPr lvl="1"/>
            <a:r>
              <a:rPr lang="id-ID" sz="9600" dirty="0"/>
              <a:t>nomor pertemuan;</a:t>
            </a:r>
          </a:p>
          <a:p>
            <a:pPr lvl="1"/>
            <a:r>
              <a:rPr lang="id-ID" sz="9600" dirty="0"/>
              <a:t>tanggal pertemuan;</a:t>
            </a:r>
          </a:p>
          <a:p>
            <a:pPr lvl="1"/>
            <a:r>
              <a:rPr lang="id-ID" sz="9600" dirty="0"/>
              <a:t>tempat pertemuan;</a:t>
            </a:r>
          </a:p>
          <a:p>
            <a:pPr lvl="1"/>
            <a:r>
              <a:rPr lang="id-ID" sz="9600" dirty="0"/>
              <a:t>sponsor pertemuan dan/atau penyelenggara pertemuan. Jika diinginkan, cantumkan alamat organisasi yang mensponsori pertemuan</a:t>
            </a:r>
            <a:r>
              <a:rPr lang="id-ID" sz="9600" dirty="0" smtClean="0"/>
              <a:t>.</a:t>
            </a:r>
          </a:p>
          <a:p>
            <a:endParaRPr lang="id-ID" sz="2900" dirty="0" smtClean="0"/>
          </a:p>
          <a:p>
            <a:endParaRPr lang="id-ID" dirty="0"/>
          </a:p>
        </p:txBody>
      </p:sp>
    </p:spTree>
    <p:extLst>
      <p:ext uri="{BB962C8B-B14F-4D97-AF65-F5344CB8AC3E}">
        <p14:creationId xmlns:p14="http://schemas.microsoft.com/office/powerpoint/2010/main" val="1934434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Informasi lain</a:t>
            </a:r>
            <a:endParaRPr lang="id-ID" dirty="0"/>
          </a:p>
        </p:txBody>
      </p:sp>
      <p:sp>
        <p:nvSpPr>
          <p:cNvPr id="3" name="Content Placeholder 2"/>
          <p:cNvSpPr>
            <a:spLocks noGrp="1"/>
          </p:cNvSpPr>
          <p:nvPr>
            <p:ph sz="quarter" idx="1"/>
          </p:nvPr>
        </p:nvSpPr>
        <p:spPr/>
        <p:txBody>
          <a:bodyPr/>
          <a:lstStyle/>
          <a:p>
            <a:r>
              <a:rPr lang="id-ID" sz="2800" b="1" dirty="0" smtClean="0"/>
              <a:t>Tesis</a:t>
            </a:r>
          </a:p>
          <a:p>
            <a:pPr marL="0" indent="0">
              <a:buNone/>
            </a:pPr>
            <a:r>
              <a:rPr lang="id-ID" sz="2800" dirty="0" smtClean="0"/>
              <a:t>Untuk </a:t>
            </a:r>
            <a:r>
              <a:rPr lang="id-ID" sz="2800" dirty="0"/>
              <a:t>tesis dan dokumen sejenis, informasi lain harus dicantumkan pada lembar judul setiap terbitan sesuai dengan ISO 7144.</a:t>
            </a:r>
          </a:p>
          <a:p>
            <a:endParaRPr lang="id-ID" sz="2800" dirty="0"/>
          </a:p>
          <a:p>
            <a:r>
              <a:rPr lang="id-ID" sz="2800" b="1" dirty="0"/>
              <a:t>Laporan </a:t>
            </a:r>
            <a:r>
              <a:rPr lang="id-ID" sz="2800" b="1" dirty="0" smtClean="0"/>
              <a:t>ilmiah dan teknis </a:t>
            </a:r>
          </a:p>
          <a:p>
            <a:pPr marL="0" indent="0">
              <a:buNone/>
            </a:pPr>
            <a:r>
              <a:rPr lang="id-ID" sz="2800" dirty="0" smtClean="0"/>
              <a:t>Untuk </a:t>
            </a:r>
            <a:r>
              <a:rPr lang="id-ID" sz="2800" dirty="0"/>
              <a:t>laporan ilmiah atau teknis, informasi lain harus dicantumkan pada halaman judul sesuai dengan ISO 5966.</a:t>
            </a:r>
          </a:p>
          <a:p>
            <a:endParaRPr lang="id-ID" dirty="0"/>
          </a:p>
        </p:txBody>
      </p:sp>
    </p:spTree>
    <p:extLst>
      <p:ext uri="{BB962C8B-B14F-4D97-AF65-F5344CB8AC3E}">
        <p14:creationId xmlns:p14="http://schemas.microsoft.com/office/powerpoint/2010/main" val="2498865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			Penutup </a:t>
            </a:r>
            <a:endParaRPr lang="id-ID" dirty="0"/>
          </a:p>
        </p:txBody>
      </p:sp>
      <p:sp>
        <p:nvSpPr>
          <p:cNvPr id="3" name="Content Placeholder 2"/>
          <p:cNvSpPr>
            <a:spLocks noGrp="1"/>
          </p:cNvSpPr>
          <p:nvPr>
            <p:ph sz="quarter" idx="1"/>
          </p:nvPr>
        </p:nvSpPr>
        <p:spPr/>
        <p:txBody>
          <a:bodyPr/>
          <a:lstStyle/>
          <a:p>
            <a:r>
              <a:rPr lang="id-ID" dirty="0" smtClean="0"/>
              <a:t>SNI adalah standar nasional hasil konsensus semua pihak terkait</a:t>
            </a:r>
          </a:p>
          <a:p>
            <a:r>
              <a:rPr lang="id-ID" dirty="0" smtClean="0"/>
              <a:t>SNI disusun untuk digunakan namun penggunaan SNI masih sangat terbatas</a:t>
            </a:r>
          </a:p>
          <a:p>
            <a:r>
              <a:rPr lang="id-ID" dirty="0" smtClean="0"/>
              <a:t>Berbagai upaya telah dilakukan untuk meningkatkan penerapan SNI melalui sosialisasi, publikasi, dll.</a:t>
            </a:r>
          </a:p>
          <a:p>
            <a:r>
              <a:rPr lang="id-ID" dirty="0" smtClean="0"/>
              <a:t>Kebutuhan SNI perlu diusulkan dan kaji ulang SNI perlu dilakukan menuju perbaikan berkelanjutan</a:t>
            </a:r>
          </a:p>
          <a:p>
            <a:endParaRPr lang="id-ID" dirty="0"/>
          </a:p>
        </p:txBody>
      </p:sp>
    </p:spTree>
    <p:extLst>
      <p:ext uri="{BB962C8B-B14F-4D97-AF65-F5344CB8AC3E}">
        <p14:creationId xmlns:p14="http://schemas.microsoft.com/office/powerpoint/2010/main" val="2586119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p:cNvSpPr>
            <a:spLocks noGrp="1"/>
          </p:cNvSpPr>
          <p:nvPr>
            <p:ph sz="quarter" idx="1"/>
          </p:nvPr>
        </p:nvSpPr>
        <p:spPr>
          <a:xfrm>
            <a:off x="457200" y="3117850"/>
            <a:ext cx="8229600" cy="2311400"/>
          </a:xfrm>
        </p:spPr>
        <p:txBody>
          <a:bodyPr>
            <a:normAutofit fontScale="92500"/>
          </a:bodyPr>
          <a:lstStyle/>
          <a:p>
            <a:pPr algn="ctr">
              <a:buFont typeface="Wingdings 3" pitchFamily="18" charset="2"/>
              <a:buNone/>
            </a:pPr>
            <a:r>
              <a:rPr lang="id-ID" altLang="en-US" sz="3200" dirty="0" smtClean="0">
                <a:solidFill>
                  <a:srgbClr val="0000FF"/>
                </a:solidFill>
                <a:latin typeface="Arial Black" pitchFamily="34" charset="0"/>
              </a:rPr>
              <a:t>Standards: </a:t>
            </a:r>
            <a:r>
              <a:rPr lang="id-ID" altLang="en-US" sz="3200" i="1" dirty="0" smtClean="0">
                <a:solidFill>
                  <a:srgbClr val="0000FF"/>
                </a:solidFill>
                <a:latin typeface="Arial Black" pitchFamily="34" charset="0"/>
              </a:rPr>
              <a:t>World’s Common Language</a:t>
            </a:r>
          </a:p>
          <a:p>
            <a:pPr algn="ctr">
              <a:buFont typeface="Wingdings 3" pitchFamily="18" charset="2"/>
              <a:buNone/>
            </a:pPr>
            <a:r>
              <a:rPr lang="id-ID" altLang="en-US" sz="3200" i="1" dirty="0" smtClean="0">
                <a:solidFill>
                  <a:srgbClr val="0000FF"/>
                </a:solidFill>
                <a:latin typeface="Arial Black" pitchFamily="34" charset="0"/>
              </a:rPr>
              <a:t>------------------------------------------------------------</a:t>
            </a:r>
          </a:p>
          <a:p>
            <a:pPr algn="ctr">
              <a:buFont typeface="Wingdings 3" pitchFamily="18" charset="2"/>
              <a:buNone/>
            </a:pPr>
            <a:r>
              <a:rPr lang="id-ID" altLang="en-US" sz="3200" dirty="0" smtClean="0">
                <a:solidFill>
                  <a:srgbClr val="0000FF"/>
                </a:solidFill>
                <a:latin typeface="Arial Black" pitchFamily="34" charset="0"/>
              </a:rPr>
              <a:t>TERIMA KASIH</a:t>
            </a:r>
            <a:endParaRPr lang="en-US" altLang="en-US" sz="3200" dirty="0" smtClean="0">
              <a:solidFill>
                <a:srgbClr val="0000FF"/>
              </a:solidFill>
              <a:latin typeface="Arial Black" pitchFamily="34" charset="0"/>
            </a:endParaRPr>
          </a:p>
          <a:p>
            <a:pPr>
              <a:buFont typeface="Wingdings 3" pitchFamily="18" charset="2"/>
              <a:buNone/>
            </a:pPr>
            <a:r>
              <a:rPr lang="id-ID" altLang="en-US" sz="2400" dirty="0" smtClean="0">
                <a:latin typeface="Arial Black" pitchFamily="34" charset="0"/>
              </a:rPr>
              <a:t> </a:t>
            </a:r>
          </a:p>
          <a:p>
            <a:endParaRPr lang="id-ID" altLang="en-US" sz="2400" dirty="0" smtClean="0">
              <a:latin typeface="Arial Black" pitchFamily="34" charset="0"/>
            </a:endParaRPr>
          </a:p>
          <a:p>
            <a:endParaRPr lang="id-ID" altLang="en-US" dirty="0" smtClean="0">
              <a:latin typeface="Arial Black"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			Biodata </a:t>
            </a:r>
            <a:endParaRPr lang="id-ID" dirty="0"/>
          </a:p>
        </p:txBody>
      </p:sp>
      <p:sp>
        <p:nvSpPr>
          <p:cNvPr id="3" name="Content Placeholder 2"/>
          <p:cNvSpPr>
            <a:spLocks noGrp="1"/>
          </p:cNvSpPr>
          <p:nvPr>
            <p:ph sz="quarter" idx="1"/>
          </p:nvPr>
        </p:nvSpPr>
        <p:spPr/>
        <p:txBody>
          <a:bodyPr>
            <a:normAutofit fontScale="92500" lnSpcReduction="20000"/>
          </a:bodyPr>
          <a:lstStyle/>
          <a:p>
            <a:r>
              <a:rPr lang="id-ID" dirty="0" smtClean="0"/>
              <a:t>Nama                 :  Tisyo Haryono, Drs. MLS.</a:t>
            </a:r>
          </a:p>
          <a:p>
            <a:r>
              <a:rPr lang="id-ID" dirty="0" smtClean="0"/>
              <a:t>Tempat/tg Lahir:  Sumedang/12 Februari 1953</a:t>
            </a:r>
          </a:p>
          <a:p>
            <a:pPr marL="261938" indent="-261938"/>
            <a:r>
              <a:rPr lang="id-ID" dirty="0" smtClean="0"/>
              <a:t>Alamat                :  Perumahan Kartika, Rt 03/01, Margajaya, 	                      		        Bogor Barat, Kota Bogor.       	 			        </a:t>
            </a:r>
            <a:r>
              <a:rPr lang="id-ID" sz="2200" dirty="0" smtClean="0"/>
              <a:t>Hp.08161362892,  email:tisyo_haryono@yahoo.co.id</a:t>
            </a:r>
          </a:p>
          <a:p>
            <a:pPr marL="273050" indent="-273050"/>
            <a:r>
              <a:rPr lang="id-ID" dirty="0" smtClean="0"/>
              <a:t>Pendidikan          :  Master of Library Sc. Univ. Of Pittsburgh, USA</a:t>
            </a:r>
          </a:p>
          <a:p>
            <a:pPr marL="273050" indent="-273050"/>
            <a:r>
              <a:rPr lang="id-ID" dirty="0" smtClean="0"/>
              <a:t>Pekerjaan : </a:t>
            </a:r>
          </a:p>
          <a:p>
            <a:pPr marL="0" indent="0">
              <a:buNone/>
            </a:pPr>
            <a:r>
              <a:rPr lang="id-ID" dirty="0" smtClean="0"/>
              <a:t>   -Anggota Komite Teknis 01.01-</a:t>
            </a:r>
            <a:r>
              <a:rPr lang="en-US" dirty="0" smtClean="0"/>
              <a:t> </a:t>
            </a:r>
            <a:r>
              <a:rPr lang="id-ID" dirty="0" smtClean="0"/>
              <a:t>Perpustakaan dan Kepustakaan</a:t>
            </a:r>
          </a:p>
          <a:p>
            <a:pPr marL="0" indent="0">
              <a:buNone/>
            </a:pPr>
            <a:r>
              <a:rPr lang="id-ID" dirty="0"/>
              <a:t> </a:t>
            </a:r>
            <a:r>
              <a:rPr lang="id-ID" dirty="0" smtClean="0"/>
              <a:t>  -Anggota Komite Teknis 01.05-</a:t>
            </a:r>
            <a:r>
              <a:rPr lang="en-US" dirty="0" smtClean="0"/>
              <a:t> </a:t>
            </a:r>
            <a:r>
              <a:rPr lang="id-ID" smtClean="0"/>
              <a:t>Dokumentasi dan Informasi</a:t>
            </a:r>
            <a:endParaRPr lang="id-ID" dirty="0" smtClean="0"/>
          </a:p>
          <a:p>
            <a:pPr marL="0" indent="0">
              <a:buNone/>
            </a:pPr>
            <a:r>
              <a:rPr lang="id-ID" dirty="0"/>
              <a:t> </a:t>
            </a:r>
            <a:r>
              <a:rPr lang="id-ID" dirty="0" smtClean="0"/>
              <a:t>  -Anggota Tim Penyusunan SKKNI  Bidang Perpustakaan</a:t>
            </a:r>
          </a:p>
          <a:p>
            <a:pPr marL="0" indent="0">
              <a:buNone/>
            </a:pPr>
            <a:r>
              <a:rPr lang="id-ID" dirty="0"/>
              <a:t> </a:t>
            </a:r>
            <a:r>
              <a:rPr lang="id-ID" dirty="0" smtClean="0"/>
              <a:t>  -Anggota Tim Pertimbangan Pustakawan-Perpusnas RI</a:t>
            </a:r>
          </a:p>
          <a:p>
            <a:pPr marL="0" indent="0">
              <a:buNone/>
            </a:pPr>
            <a:r>
              <a:rPr lang="id-ID" dirty="0"/>
              <a:t> </a:t>
            </a:r>
            <a:r>
              <a:rPr lang="id-ID" dirty="0" smtClean="0"/>
              <a:t>  -Ketua MASTAN Bidang Pengembangan Standar</a:t>
            </a:r>
          </a:p>
          <a:p>
            <a:pPr marL="0" indent="0">
              <a:buNone/>
            </a:pPr>
            <a:endParaRPr lang="id-ID" dirty="0" smtClean="0"/>
          </a:p>
          <a:p>
            <a:pPr marL="0" indent="0">
              <a:buNone/>
            </a:pPr>
            <a:endParaRPr lang="id-ID" dirty="0"/>
          </a:p>
        </p:txBody>
      </p:sp>
    </p:spTree>
    <p:extLst>
      <p:ext uri="{BB962C8B-B14F-4D97-AF65-F5344CB8AC3E}">
        <p14:creationId xmlns:p14="http://schemas.microsoft.com/office/powerpoint/2010/main" val="3090730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b="1" dirty="0" smtClean="0"/>
              <a:t>Apa SNI</a:t>
            </a:r>
            <a:endParaRPr lang="id-ID" b="1" dirty="0"/>
          </a:p>
        </p:txBody>
      </p:sp>
      <p:sp>
        <p:nvSpPr>
          <p:cNvPr id="3" name="Content Placeholder 2"/>
          <p:cNvSpPr>
            <a:spLocks noGrp="1"/>
          </p:cNvSpPr>
          <p:nvPr>
            <p:ph sz="quarter" idx="1"/>
          </p:nvPr>
        </p:nvSpPr>
        <p:spPr>
          <a:xfrm>
            <a:off x="914400" y="1905000"/>
            <a:ext cx="7772400" cy="4114800"/>
          </a:xfrm>
        </p:spPr>
        <p:txBody>
          <a:bodyPr/>
          <a:lstStyle/>
          <a:p>
            <a:r>
              <a:rPr lang="id-ID" sz="2400" dirty="0" smtClean="0"/>
              <a:t>SNI adalah standar yang ditetapkan oleh BSN dan berlaku di wilayah NKRI (UU No.20/2014 ttg SPK)</a:t>
            </a:r>
          </a:p>
          <a:p>
            <a:pPr marL="0" indent="0">
              <a:buNone/>
            </a:pPr>
            <a:endParaRPr lang="id-ID" sz="2400" dirty="0" smtClean="0"/>
          </a:p>
          <a:p>
            <a:r>
              <a:rPr lang="id-ID" sz="2400" dirty="0" smtClean="0"/>
              <a:t>Standar adalah persyaratan teknis atau sesuatu yang dibakukan, termasuk tata cara dan metode yang disusun berdasarkan konsensus semua pihak yang terkait dengan memperhatikan syarat K3L, perkembangan iptek, pengalaman, serta perkembangan masa kini dan masa depan untuk memperoleh manfaat yang sebesar-besarnya</a:t>
            </a:r>
            <a:endParaRPr lang="id-ID" sz="2400" dirty="0"/>
          </a:p>
        </p:txBody>
      </p:sp>
    </p:spTree>
    <p:extLst>
      <p:ext uri="{BB962C8B-B14F-4D97-AF65-F5344CB8AC3E}">
        <p14:creationId xmlns:p14="http://schemas.microsoft.com/office/powerpoint/2010/main" val="329780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
            </a:r>
            <a:br>
              <a:rPr lang="id-ID" dirty="0" smtClean="0"/>
            </a:br>
            <a:r>
              <a:rPr lang="id-ID" dirty="0" smtClean="0"/>
              <a:t>SIAPA PENGGUNA SNI</a:t>
            </a:r>
            <a:endParaRPr lang="id-ID" dirty="0"/>
          </a:p>
        </p:txBody>
      </p:sp>
      <p:sp>
        <p:nvSpPr>
          <p:cNvPr id="3" name="Content Placeholder 2"/>
          <p:cNvSpPr>
            <a:spLocks noGrp="1"/>
          </p:cNvSpPr>
          <p:nvPr>
            <p:ph sz="quarter" idx="1"/>
          </p:nvPr>
        </p:nvSpPr>
        <p:spPr/>
        <p:txBody>
          <a:bodyPr/>
          <a:lstStyle/>
          <a:p>
            <a:endParaRPr lang="id-ID" dirty="0" smtClean="0"/>
          </a:p>
          <a:p>
            <a:r>
              <a:rPr lang="id-ID" dirty="0" smtClean="0"/>
              <a:t>INDUSTRI			--- kemudahan prosedur kerja</a:t>
            </a:r>
          </a:p>
          <a:p>
            <a:r>
              <a:rPr lang="id-ID" dirty="0" smtClean="0"/>
              <a:t>PEMERINTAH		--- basis regulasi</a:t>
            </a:r>
          </a:p>
          <a:p>
            <a:r>
              <a:rPr lang="id-ID" dirty="0" smtClean="0"/>
              <a:t>ILMUWAN			--- platform untuk inovasi</a:t>
            </a:r>
          </a:p>
          <a:p>
            <a:r>
              <a:rPr lang="id-ID" dirty="0" smtClean="0"/>
              <a:t>PEDAGANG		--- kepuasan pelanggan</a:t>
            </a:r>
          </a:p>
          <a:p>
            <a:r>
              <a:rPr lang="id-ID" dirty="0" smtClean="0"/>
              <a:t>KONSUMEN		--- dasar transaksi</a:t>
            </a:r>
          </a:p>
          <a:p>
            <a:r>
              <a:rPr lang="id-ID" dirty="0" smtClean="0"/>
              <a:t>MASYARAKAT  UMUM	--- rasa aman</a:t>
            </a:r>
          </a:p>
          <a:p>
            <a:endParaRPr lang="id-ID" dirty="0"/>
          </a:p>
        </p:txBody>
      </p:sp>
    </p:spTree>
    <p:extLst>
      <p:ext uri="{BB962C8B-B14F-4D97-AF65-F5344CB8AC3E}">
        <p14:creationId xmlns:p14="http://schemas.microsoft.com/office/powerpoint/2010/main" val="4113605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a:xfrm>
            <a:off x="557213" y="571500"/>
            <a:ext cx="8229600" cy="1143000"/>
          </a:xfrm>
        </p:spPr>
        <p:txBody>
          <a:bodyPr/>
          <a:lstStyle/>
          <a:p>
            <a:r>
              <a:rPr lang="id-ID" altLang="en-US" sz="2800" dirty="0" smtClean="0"/>
              <a:t>SIAPA PENGGUNA SNI ISO 1086:2015</a:t>
            </a:r>
          </a:p>
        </p:txBody>
      </p:sp>
      <p:sp>
        <p:nvSpPr>
          <p:cNvPr id="4098" name="Content Placeholder 1"/>
          <p:cNvSpPr>
            <a:spLocks noGrp="1"/>
          </p:cNvSpPr>
          <p:nvPr>
            <p:ph sz="quarter" idx="1"/>
          </p:nvPr>
        </p:nvSpPr>
        <p:spPr>
          <a:xfrm>
            <a:off x="428625" y="1676400"/>
            <a:ext cx="8229600" cy="4525963"/>
          </a:xfrm>
        </p:spPr>
        <p:txBody>
          <a:bodyPr/>
          <a:lstStyle/>
          <a:p>
            <a:endParaRPr lang="id-ID" altLang="en-US" sz="1800" dirty="0" smtClean="0"/>
          </a:p>
          <a:p>
            <a:r>
              <a:rPr lang="id-ID" altLang="en-US" sz="1800" dirty="0" smtClean="0"/>
              <a:t>PENERBIT		- kualitas penerbitan</a:t>
            </a:r>
          </a:p>
          <a:p>
            <a:r>
              <a:rPr lang="id-ID" altLang="en-US" sz="1800" dirty="0" smtClean="0"/>
              <a:t>EDITOR		- pengawasan naskah publikasi</a:t>
            </a:r>
          </a:p>
          <a:p>
            <a:r>
              <a:rPr lang="id-ID" altLang="en-US" sz="1800" dirty="0" smtClean="0"/>
              <a:t>PUSTAKAWAN		- konsistensi pengolahan bahan perpustakaan</a:t>
            </a:r>
          </a:p>
          <a:p>
            <a:r>
              <a:rPr lang="id-ID" altLang="en-US" sz="1800" dirty="0" smtClean="0"/>
              <a:t>ARSIPARIS		- konsistensi pengolahan dokumen arsip</a:t>
            </a:r>
          </a:p>
          <a:p>
            <a:r>
              <a:rPr lang="id-ID" altLang="en-US" sz="1800" dirty="0" smtClean="0"/>
              <a:t>PENGARANG		- sistematika penulisan</a:t>
            </a:r>
          </a:p>
          <a:p>
            <a:r>
              <a:rPr lang="id-ID" altLang="en-US" sz="1800" dirty="0" smtClean="0"/>
              <a:t>PENELITI/ILMUWAN	- akurasi data acuan</a:t>
            </a:r>
          </a:p>
          <a:p>
            <a:r>
              <a:rPr lang="id-ID" altLang="en-US" sz="1800" dirty="0" smtClean="0"/>
              <a:t>PEMBUAT KEBIJAKAN	- basis regulasi dalam pengelolaan KTI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p:cNvSpPr>
            <a:spLocks noGrp="1"/>
          </p:cNvSpPr>
          <p:nvPr>
            <p:ph type="title"/>
          </p:nvPr>
        </p:nvSpPr>
        <p:spPr>
          <a:xfrm>
            <a:off x="671513" y="0"/>
            <a:ext cx="8472487" cy="1154113"/>
          </a:xfrm>
        </p:spPr>
        <p:txBody>
          <a:bodyPr/>
          <a:lstStyle/>
          <a:p>
            <a:r>
              <a:rPr lang="id-ID" altLang="en-US" sz="4400" dirty="0" smtClean="0">
                <a:solidFill>
                  <a:schemeClr val="tx1"/>
                </a:solidFill>
              </a:rPr>
              <a:t>TENTANG  SNI ISO 1086:2015</a:t>
            </a:r>
            <a:r>
              <a:rPr lang="id-ID" altLang="en-US" sz="4400" dirty="0" smtClean="0"/>
              <a:t> </a:t>
            </a:r>
            <a:r>
              <a:rPr lang="id-ID" altLang="en-US" sz="2400" dirty="0" smtClean="0"/>
              <a:t/>
            </a:r>
            <a:br>
              <a:rPr lang="id-ID" altLang="en-US" sz="2400" dirty="0" smtClean="0"/>
            </a:br>
            <a:endParaRPr lang="id-ID" altLang="en-US" sz="2000" dirty="0" smtClean="0"/>
          </a:p>
        </p:txBody>
      </p:sp>
      <p:sp>
        <p:nvSpPr>
          <p:cNvPr id="10243" name="Content Placeholder 4"/>
          <p:cNvSpPr>
            <a:spLocks noGrp="1"/>
          </p:cNvSpPr>
          <p:nvPr>
            <p:ph sz="quarter" idx="1"/>
          </p:nvPr>
        </p:nvSpPr>
        <p:spPr>
          <a:xfrm>
            <a:off x="457200" y="1295400"/>
            <a:ext cx="8229600" cy="4525963"/>
          </a:xfrm>
        </p:spPr>
        <p:txBody>
          <a:bodyPr/>
          <a:lstStyle/>
          <a:p>
            <a:r>
              <a:rPr lang="en-US" altLang="en-US" sz="2200" dirty="0" smtClean="0"/>
              <a:t>SNI </a:t>
            </a:r>
            <a:r>
              <a:rPr lang="id-ID" altLang="en-US" sz="2200" dirty="0" smtClean="0"/>
              <a:t>ISO 1086</a:t>
            </a:r>
            <a:r>
              <a:rPr lang="en-US" altLang="en-US" sz="2200" dirty="0" smtClean="0"/>
              <a:t>:20</a:t>
            </a:r>
            <a:r>
              <a:rPr lang="id-ID" altLang="en-US" sz="2200" dirty="0" smtClean="0"/>
              <a:t>15  berjudul:</a:t>
            </a:r>
          </a:p>
          <a:p>
            <a:pPr marL="0" indent="0">
              <a:buNone/>
            </a:pPr>
            <a:r>
              <a:rPr lang="id-ID" sz="2400" b="1" dirty="0" smtClean="0"/>
              <a:t>	</a:t>
            </a:r>
            <a:r>
              <a:rPr lang="id-ID" sz="2400" dirty="0" smtClean="0"/>
              <a:t>Informasi </a:t>
            </a:r>
            <a:r>
              <a:rPr lang="id-ID" sz="2400" dirty="0"/>
              <a:t>dan dokumentasi – Lembar judul </a:t>
            </a:r>
            <a:r>
              <a:rPr lang="id-ID" sz="2400" dirty="0" smtClean="0"/>
              <a:t>buku</a:t>
            </a:r>
          </a:p>
          <a:p>
            <a:pPr marL="0" indent="0">
              <a:buNone/>
            </a:pPr>
            <a:endParaRPr lang="id-ID" sz="2400" dirty="0"/>
          </a:p>
          <a:p>
            <a:r>
              <a:rPr lang="id-ID" sz="2400" dirty="0" smtClean="0"/>
              <a:t>Adopsi IDENTIK dari ISO 1086:1991(E) -</a:t>
            </a:r>
            <a:r>
              <a:rPr lang="en-US" sz="2400" i="1" dirty="0" smtClean="0"/>
              <a:t>Information </a:t>
            </a:r>
            <a:r>
              <a:rPr lang="en-US" sz="2400" i="1" dirty="0"/>
              <a:t>and documentation – </a:t>
            </a:r>
            <a:r>
              <a:rPr lang="id-ID" sz="2400" i="1" dirty="0"/>
              <a:t>Title leaves of books</a:t>
            </a:r>
            <a:r>
              <a:rPr lang="en-US" sz="2400" i="1" dirty="0"/>
              <a:t>'</a:t>
            </a:r>
            <a:r>
              <a:rPr lang="en-US" sz="2400" dirty="0"/>
              <a:t> </a:t>
            </a:r>
            <a:endParaRPr lang="id-ID" sz="2400" dirty="0"/>
          </a:p>
          <a:p>
            <a:endParaRPr lang="id-ID" sz="2400" dirty="0"/>
          </a:p>
          <a:p>
            <a:r>
              <a:rPr lang="id-ID" altLang="en-US" sz="2200" dirty="0" smtClean="0"/>
              <a:t>Standar ini dikembangkan oleh ISO TC 46 – Information and documentation, Subcommittee (SC) 9 – Presentation, Identification and description of documents</a:t>
            </a:r>
          </a:p>
          <a:p>
            <a:pPr marL="0" indent="0">
              <a:buNone/>
            </a:pPr>
            <a:endParaRPr lang="id-ID" altLang="en-US" sz="2200" dirty="0" smtClean="0"/>
          </a:p>
          <a:p>
            <a:pPr marL="0" indent="0">
              <a:buNone/>
            </a:pPr>
            <a:endParaRPr lang="id-ID" alt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p:cNvSpPr>
            <a:spLocks noGrp="1"/>
          </p:cNvSpPr>
          <p:nvPr>
            <p:ph type="title"/>
          </p:nvPr>
        </p:nvSpPr>
        <p:spPr>
          <a:xfrm>
            <a:off x="671513" y="0"/>
            <a:ext cx="8472487" cy="1154113"/>
          </a:xfrm>
        </p:spPr>
        <p:txBody>
          <a:bodyPr/>
          <a:lstStyle/>
          <a:p>
            <a:r>
              <a:rPr lang="id-ID" altLang="en-US" sz="4400" dirty="0" smtClean="0">
                <a:solidFill>
                  <a:schemeClr val="tx1"/>
                </a:solidFill>
              </a:rPr>
              <a:t>TENTANG  SNI  ISO 1086:2015</a:t>
            </a:r>
            <a:r>
              <a:rPr lang="id-ID" altLang="en-US" sz="4400" dirty="0" smtClean="0"/>
              <a:t> </a:t>
            </a:r>
            <a:r>
              <a:rPr lang="id-ID" altLang="en-US" sz="2400" dirty="0" smtClean="0"/>
              <a:t/>
            </a:r>
            <a:br>
              <a:rPr lang="id-ID" altLang="en-US" sz="2400" dirty="0" smtClean="0"/>
            </a:br>
            <a:endParaRPr lang="id-ID" altLang="en-US" sz="2000" dirty="0" smtClean="0"/>
          </a:p>
        </p:txBody>
      </p:sp>
      <p:sp>
        <p:nvSpPr>
          <p:cNvPr id="11267" name="Content Placeholder 4"/>
          <p:cNvSpPr>
            <a:spLocks noGrp="1"/>
          </p:cNvSpPr>
          <p:nvPr>
            <p:ph sz="quarter" idx="1"/>
          </p:nvPr>
        </p:nvSpPr>
        <p:spPr>
          <a:xfrm>
            <a:off x="457200" y="1143000"/>
            <a:ext cx="8686800" cy="4454525"/>
          </a:xfrm>
        </p:spPr>
        <p:txBody>
          <a:bodyPr/>
          <a:lstStyle/>
          <a:p>
            <a:endParaRPr lang="id-ID" altLang="en-US" sz="3600" dirty="0" smtClean="0"/>
          </a:p>
          <a:p>
            <a:r>
              <a:rPr lang="id-ID" altLang="en-US" sz="3600" dirty="0" smtClean="0"/>
              <a:t>telah digunakan di lebih dari 75% negara anggota ISO</a:t>
            </a:r>
          </a:p>
          <a:p>
            <a:pPr marL="0" indent="0">
              <a:buNone/>
            </a:pPr>
            <a:endParaRPr lang="id-ID" altLang="en-US" sz="3600" dirty="0" smtClean="0"/>
          </a:p>
          <a:p>
            <a:r>
              <a:rPr lang="id-ID" altLang="en-US" sz="3600" dirty="0" smtClean="0"/>
              <a:t>edisi  kedua (reorganisasi dan perluasan) dari  edisi pertama  ISO 1086:1975.</a:t>
            </a:r>
          </a:p>
          <a:p>
            <a:pPr>
              <a:buFont typeface="Wingdings 3" pitchFamily="18" charset="2"/>
              <a:buNone/>
            </a:pPr>
            <a:r>
              <a:rPr lang="id-ID" altLang="en-US" sz="2000" dirty="0" smtClean="0"/>
              <a:t>   </a:t>
            </a:r>
          </a:p>
          <a:p>
            <a:pPr>
              <a:buFont typeface="Wingdings 3" pitchFamily="18" charset="2"/>
              <a:buNone/>
            </a:pPr>
            <a:endParaRPr lang="id-ID" altLang="en-US" sz="2000" dirty="0" smtClean="0"/>
          </a:p>
          <a:p>
            <a:pPr>
              <a:buFont typeface="Wingdings 3" pitchFamily="18" charset="2"/>
              <a:buNone/>
            </a:pPr>
            <a:endParaRPr lang="id-ID" altLang="en-US" sz="2400" dirty="0" smtClean="0"/>
          </a:p>
          <a:p>
            <a:pPr>
              <a:buFont typeface="Wingdings 3" pitchFamily="18" charset="2"/>
              <a:buNone/>
            </a:pPr>
            <a:endParaRPr lang="id-ID" altLang="en-US" sz="2400" dirty="0" smtClean="0"/>
          </a:p>
          <a:p>
            <a:endParaRPr lang="id-ID"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p:cNvSpPr>
            <a:spLocks noGrp="1"/>
          </p:cNvSpPr>
          <p:nvPr>
            <p:ph type="title"/>
          </p:nvPr>
        </p:nvSpPr>
        <p:spPr>
          <a:xfrm>
            <a:off x="671513" y="0"/>
            <a:ext cx="8472487" cy="1154113"/>
          </a:xfrm>
        </p:spPr>
        <p:txBody>
          <a:bodyPr/>
          <a:lstStyle/>
          <a:p>
            <a:r>
              <a:rPr lang="id-ID" altLang="en-US" sz="4400" dirty="0" smtClean="0">
                <a:solidFill>
                  <a:schemeClr val="tx1"/>
                </a:solidFill>
              </a:rPr>
              <a:t>TENTANG  SNI ISO 1086: 2015</a:t>
            </a:r>
            <a:r>
              <a:rPr lang="id-ID" altLang="en-US" sz="4400" dirty="0" smtClean="0"/>
              <a:t> </a:t>
            </a:r>
            <a:r>
              <a:rPr lang="id-ID" altLang="en-US" sz="2400" dirty="0" smtClean="0"/>
              <a:t/>
            </a:r>
            <a:br>
              <a:rPr lang="id-ID" altLang="en-US" sz="2400" dirty="0" smtClean="0"/>
            </a:br>
            <a:endParaRPr lang="id-ID" altLang="en-US" sz="2000" dirty="0" smtClean="0"/>
          </a:p>
        </p:txBody>
      </p:sp>
      <p:sp>
        <p:nvSpPr>
          <p:cNvPr id="12291" name="Content Placeholder 4"/>
          <p:cNvSpPr>
            <a:spLocks noGrp="1"/>
          </p:cNvSpPr>
          <p:nvPr>
            <p:ph sz="quarter" idx="1"/>
          </p:nvPr>
        </p:nvSpPr>
        <p:spPr>
          <a:xfrm>
            <a:off x="609600" y="960438"/>
            <a:ext cx="8229600" cy="4525962"/>
          </a:xfrm>
        </p:spPr>
        <p:txBody>
          <a:bodyPr/>
          <a:lstStyle/>
          <a:p>
            <a:pPr>
              <a:buFont typeface="Wingdings 3" pitchFamily="18" charset="2"/>
              <a:buNone/>
            </a:pPr>
            <a:endParaRPr lang="id-ID" altLang="en-US" sz="2000" dirty="0" smtClean="0"/>
          </a:p>
          <a:p>
            <a:pPr>
              <a:buFont typeface="Wingdings 3" pitchFamily="18" charset="2"/>
              <a:buNone/>
            </a:pPr>
            <a:r>
              <a:rPr lang="id-ID" altLang="en-US" sz="2800" dirty="0" smtClean="0"/>
              <a:t>   - Merupakan alat untuk kualifikasi buku</a:t>
            </a:r>
          </a:p>
          <a:p>
            <a:pPr>
              <a:buFont typeface="Wingdings 3" pitchFamily="18" charset="2"/>
              <a:buNone/>
            </a:pPr>
            <a:r>
              <a:rPr lang="id-ID" altLang="en-US" sz="2800" dirty="0" smtClean="0"/>
              <a:t>   - Menyediakan dukungan teknis untuk regulator</a:t>
            </a:r>
          </a:p>
          <a:p>
            <a:pPr marL="536575" indent="-536575">
              <a:buFont typeface="Wingdings 3" pitchFamily="18" charset="2"/>
              <a:buNone/>
            </a:pPr>
            <a:r>
              <a:rPr lang="id-ID" altLang="en-US" sz="2800" dirty="0" smtClean="0"/>
              <a:t>   - Membantu  pengguna meningkatkan kualitas produk penerbitan       </a:t>
            </a:r>
          </a:p>
          <a:p>
            <a:pPr marL="623888" indent="-623888">
              <a:buFont typeface="Wingdings 3" pitchFamily="18" charset="2"/>
              <a:buNone/>
            </a:pPr>
            <a:r>
              <a:rPr lang="id-ID" altLang="en-US" sz="2800" dirty="0" smtClean="0"/>
              <a:t>    - Mentransfer praktek-praktek  terbaik dalam penerbitan buku</a:t>
            </a:r>
          </a:p>
          <a:p>
            <a:pPr>
              <a:buFont typeface="Wingdings 3" pitchFamily="18" charset="2"/>
              <a:buNone/>
            </a:pPr>
            <a:r>
              <a:rPr lang="id-ID" altLang="en-US" sz="2800" dirty="0" smtClean="0"/>
              <a:t>    - Mendorong peningkatan kualitas penerbitan</a:t>
            </a:r>
          </a:p>
          <a:p>
            <a:pPr>
              <a:buFont typeface="Wingdings 3" pitchFamily="18" charset="2"/>
              <a:buNone/>
            </a:pPr>
            <a:endParaRPr lang="id-ID" altLang="en-US" sz="2800" dirty="0" smtClean="0"/>
          </a:p>
          <a:p>
            <a:pPr>
              <a:buFont typeface="Wingdings 3" pitchFamily="18" charset="2"/>
              <a:buNone/>
            </a:pPr>
            <a:endParaRPr lang="id-ID" altLang="en-US" sz="2400" dirty="0" smtClean="0"/>
          </a:p>
          <a:p>
            <a:pPr>
              <a:buFont typeface="Wingdings 3" pitchFamily="18" charset="2"/>
              <a:buNone/>
            </a:pPr>
            <a:endParaRPr lang="id-ID" altLang="en-US" sz="2400" dirty="0" smtClean="0"/>
          </a:p>
          <a:p>
            <a:endParaRPr lang="id-ID"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5"/>
          <p:cNvSpPr>
            <a:spLocks noGrp="1"/>
          </p:cNvSpPr>
          <p:nvPr>
            <p:ph type="title"/>
          </p:nvPr>
        </p:nvSpPr>
        <p:spPr>
          <a:xfrm>
            <a:off x="947738" y="5900738"/>
            <a:ext cx="7481887" cy="457200"/>
          </a:xfrm>
        </p:spPr>
        <p:txBody>
          <a:bodyPr/>
          <a:lstStyle/>
          <a:p>
            <a:r>
              <a:rPr lang="id-ID" altLang="en-US" sz="1200" smtClean="0"/>
              <a:t>Sumber: Presentasi Ibu Arini</a:t>
            </a:r>
          </a:p>
        </p:txBody>
      </p:sp>
      <p:graphicFrame>
        <p:nvGraphicFramePr>
          <p:cNvPr id="79932" name="Group 60"/>
          <p:cNvGraphicFramePr>
            <a:graphicFrameLocks noGrp="1"/>
          </p:cNvGraphicFramePr>
          <p:nvPr>
            <p:ph sz="quarter" idx="1"/>
            <p:extLst>
              <p:ext uri="{D42A27DB-BD31-4B8C-83A1-F6EECF244321}">
                <p14:modId xmlns:p14="http://schemas.microsoft.com/office/powerpoint/2010/main" val="576153660"/>
              </p:ext>
            </p:extLst>
          </p:nvPr>
        </p:nvGraphicFramePr>
        <p:xfrm>
          <a:off x="76200" y="1136650"/>
          <a:ext cx="9067800" cy="5888209"/>
        </p:xfrm>
        <a:graphic>
          <a:graphicData uri="http://schemas.openxmlformats.org/drawingml/2006/table">
            <a:tbl>
              <a:tblPr/>
              <a:tblGrid>
                <a:gridCol w="2455333"/>
                <a:gridCol w="6612467"/>
              </a:tblGrid>
              <a:tr h="652914">
                <a:tc>
                  <a:txBody>
                    <a:bodyPr/>
                    <a:lstStyle/>
                    <a:p>
                      <a:pPr marL="0" indent="0">
                        <a:buNone/>
                      </a:pPr>
                      <a:r>
                        <a:rPr kumimoji="0" lang="id-ID" sz="1600" b="1" i="0" u="none" strike="noStrike" cap="none" normalizeH="0" baseline="0" dirty="0" smtClean="0">
                          <a:ln>
                            <a:noFill/>
                          </a:ln>
                          <a:solidFill>
                            <a:srgbClr val="3629E3"/>
                          </a:solidFill>
                          <a:effectLst/>
                          <a:latin typeface="Arial" charset="0"/>
                          <a:ea typeface="Times New Roman" pitchFamily="18" charset="0"/>
                          <a:cs typeface="Arial" charset="0"/>
                        </a:rPr>
                        <a:t>1. Ruang lingkup</a:t>
                      </a:r>
                      <a:endParaRPr lang="id-ID" altLang="en-US" sz="1600" dirty="0" smtClean="0"/>
                    </a:p>
                    <a:p>
                      <a:pPr marL="0" indent="0">
                        <a:buNone/>
                      </a:pPr>
                      <a:r>
                        <a:rPr lang="id-ID" altLang="en-US" sz="1600" baseline="0" dirty="0" smtClean="0"/>
                        <a:t>   </a:t>
                      </a:r>
                      <a:endParaRPr lang="id-ID" altLang="en-US" sz="1200"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83114" marR="83114" marT="45714" marB="45714" horzOverflow="overflow">
                    <a:lnL cap="flat">
                      <a:noFill/>
                    </a:lnL>
                    <a:lnR>
                      <a:noFill/>
                    </a:lnR>
                    <a:lnT cap="flat">
                      <a:noFill/>
                    </a:lnT>
                    <a:lnB>
                      <a:noFill/>
                    </a:lnB>
                    <a:lnTlToBr>
                      <a:noFill/>
                    </a:lnTlToBr>
                    <a:lnBlToTr>
                      <a:noFill/>
                    </a:lnBlToTr>
                    <a:solidFill>
                      <a:srgbClr val="66CCFF"/>
                    </a:solid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ea typeface="Times New Roman" pitchFamily="18" charset="0"/>
                          <a:cs typeface="Arial" charset="0"/>
                        </a:rPr>
                        <a:t>      </a:t>
                      </a:r>
                      <a:r>
                        <a:rPr kumimoji="0" lang="id-ID" sz="1600" b="0" i="0" u="none" strike="noStrike" cap="none" normalizeH="0" baseline="0" dirty="0" smtClean="0">
                          <a:ln>
                            <a:noFill/>
                          </a:ln>
                          <a:solidFill>
                            <a:schemeClr val="tx1"/>
                          </a:solidFill>
                          <a:effectLst/>
                          <a:latin typeface="Arial" charset="0"/>
                          <a:ea typeface="Times New Roman" pitchFamily="18" charset="0"/>
                          <a:cs typeface="Arial" charset="0"/>
                        </a:rPr>
                        <a:t>menguraikan tentang apa yang disajikan, untuk siapa dan batasannya</a:t>
                      </a:r>
                    </a:p>
                  </a:txBody>
                  <a:tcPr marL="83114" marR="83114" marT="45714" marB="45714" horzOverflow="overflow">
                    <a:lnL>
                      <a:noFill/>
                    </a:lnL>
                    <a:lnR cap="flat">
                      <a:noFill/>
                    </a:lnR>
                    <a:lnT cap="flat">
                      <a:noFill/>
                    </a:lnT>
                    <a:lnB>
                      <a:noFill/>
                    </a:lnB>
                    <a:lnTlToBr>
                      <a:noFill/>
                    </a:lnTlToBr>
                    <a:lnBlToTr>
                      <a:noFill/>
                    </a:lnBlToTr>
                    <a:solidFill>
                      <a:srgbClr val="66CCFF"/>
                    </a:solidFill>
                  </a:tcPr>
                </a:tc>
              </a:tr>
              <a:tr h="1028691">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chemeClr val="bg1"/>
                          </a:solidFill>
                          <a:effectLst/>
                          <a:latin typeface="Arial" charset="0"/>
                          <a:ea typeface="Times New Roman" pitchFamily="18" charset="0"/>
                          <a:cs typeface="Arial" charset="0"/>
                        </a:rPr>
                        <a:t>2. Acuan Normatif</a:t>
                      </a:r>
                      <a:endParaRPr kumimoji="0" lang="id-ID" sz="1600" b="0" i="0" u="none" strike="noStrike" cap="none" normalizeH="0" baseline="0" dirty="0" smtClean="0">
                        <a:ln>
                          <a:noFill/>
                        </a:ln>
                        <a:solidFill>
                          <a:schemeClr val="bg1"/>
                        </a:solidFill>
                        <a:effectLst/>
                        <a:latin typeface="Arial" charset="0"/>
                        <a:ea typeface="Times New Roman" pitchFamily="18" charset="0"/>
                        <a:cs typeface="Arial" charset="0"/>
                      </a:endParaRPr>
                    </a:p>
                  </a:txBody>
                  <a:tcPr marL="83114" marR="83114" marT="45714" marB="45714" horzOverflow="overflow">
                    <a:lnL cap="flat">
                      <a:noFill/>
                    </a:lnL>
                    <a:lnR>
                      <a:noFill/>
                    </a:lnR>
                    <a:lnT>
                      <a:noFill/>
                    </a:lnT>
                    <a:lnB>
                      <a:noFill/>
                    </a:lnB>
                    <a:lnTlToBr>
                      <a:noFill/>
                    </a:lnTlToBr>
                    <a:lnBlToTr>
                      <a:noFill/>
                    </a:lnBlToTr>
                    <a:solidFill>
                      <a:srgbClr val="0000FF"/>
                    </a:solid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1"/>
                          </a:solidFill>
                          <a:effectLst/>
                          <a:latin typeface="Arial" charset="0"/>
                          <a:ea typeface="Times New Roman" pitchFamily="18" charset="0"/>
                          <a:cs typeface="Arial" charset="0"/>
                        </a:rPr>
                        <a:t>      </a:t>
                      </a:r>
                      <a:r>
                        <a:rPr kumimoji="0" lang="id-ID" sz="1600" b="0" i="0" u="none" strike="noStrike" cap="none" normalizeH="0" baseline="0" dirty="0" smtClean="0">
                          <a:ln>
                            <a:noFill/>
                          </a:ln>
                          <a:solidFill>
                            <a:schemeClr val="bg1"/>
                          </a:solidFill>
                          <a:effectLst/>
                          <a:latin typeface="Arial" charset="0"/>
                          <a:ea typeface="Times New Roman" pitchFamily="18" charset="0"/>
                          <a:cs typeface="Arial" charset="0"/>
                        </a:rPr>
                        <a:t>memuat standar ISO yang menjadi acuan utama dalam penyusunan SNI 1086:2015</a:t>
                      </a:r>
                      <a:endParaRPr kumimoji="0" lang="id-ID" sz="1600" b="0" i="0" u="none" strike="noStrike" cap="none" normalizeH="0" baseline="0" dirty="0" smtClean="0">
                        <a:ln>
                          <a:noFill/>
                        </a:ln>
                        <a:solidFill>
                          <a:schemeClr val="bg1"/>
                        </a:solidFill>
                        <a:effectLst/>
                        <a:latin typeface="Arial" charset="0"/>
                        <a:cs typeface="Arial" charset="0"/>
                      </a:endParaRPr>
                    </a:p>
                  </a:txBody>
                  <a:tcPr marL="83114" marR="83114" marT="45714" marB="45714" horzOverflow="overflow">
                    <a:lnL>
                      <a:noFill/>
                    </a:lnL>
                    <a:lnR cap="flat">
                      <a:noFill/>
                    </a:lnR>
                    <a:lnT>
                      <a:noFill/>
                    </a:lnT>
                    <a:lnB>
                      <a:noFill/>
                    </a:lnB>
                    <a:lnTlToBr>
                      <a:noFill/>
                    </a:lnTlToBr>
                    <a:lnBlToTr>
                      <a:noFill/>
                    </a:lnBlToTr>
                    <a:solidFill>
                      <a:srgbClr val="0000FF"/>
                    </a:solidFill>
                  </a:tcPr>
                </a:tc>
              </a:tr>
              <a:tr h="82285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cap="none" normalizeH="0" baseline="0" dirty="0" smtClean="0">
                          <a:ln>
                            <a:noFill/>
                          </a:ln>
                          <a:solidFill>
                            <a:srgbClr val="3629E3"/>
                          </a:solidFill>
                          <a:effectLst/>
                          <a:latin typeface="Arial" charset="0"/>
                          <a:ea typeface="Times New Roman" pitchFamily="18" charset="0"/>
                          <a:cs typeface="Arial" charset="0"/>
                        </a:rPr>
                        <a:t>3. Definisi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83114" marR="83114" marT="45714" marB="45714" horzOverflow="overflow">
                    <a:lnL cap="flat">
                      <a:noFill/>
                    </a:lnL>
                    <a:lnR>
                      <a:noFill/>
                    </a:lnR>
                    <a:lnT>
                      <a:noFill/>
                    </a:lnT>
                    <a:lnB>
                      <a:noFill/>
                    </a:lnB>
                    <a:lnTlToBr>
                      <a:noFill/>
                    </a:lnTlToBr>
                    <a:lnBlToTr>
                      <a:noFill/>
                    </a:lnBlToTr>
                    <a:solidFill>
                      <a:srgbClr val="CC66FF"/>
                    </a:solid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id-ID" sz="1600" b="0" i="0" u="none" strike="noStrike" cap="none" normalizeH="0" baseline="0" dirty="0" smtClean="0">
                          <a:ln>
                            <a:noFill/>
                          </a:ln>
                          <a:solidFill>
                            <a:schemeClr val="tx1"/>
                          </a:solidFill>
                          <a:effectLst/>
                          <a:latin typeface="Arial" charset="0"/>
                          <a:ea typeface="Times New Roman" pitchFamily="18" charset="0"/>
                          <a:cs typeface="Arial" charset="0"/>
                        </a:rPr>
                        <a:t>      menyajikan pengertian kata-kata yang terkait dengan materi dan definisi diambil dari standar ISO</a:t>
                      </a:r>
                    </a:p>
                  </a:txBody>
                  <a:tcPr marL="83114" marR="83114" marT="45714" marB="45714" horzOverflow="overflow">
                    <a:lnL>
                      <a:noFill/>
                    </a:lnL>
                    <a:lnR cap="flat">
                      <a:noFill/>
                    </a:lnR>
                    <a:lnT>
                      <a:noFill/>
                    </a:lnT>
                    <a:lnB>
                      <a:noFill/>
                    </a:lnB>
                    <a:lnTlToBr>
                      <a:noFill/>
                    </a:lnTlToBr>
                    <a:lnBlToTr>
                      <a:noFill/>
                    </a:lnBlToTr>
                    <a:solidFill>
                      <a:srgbClr val="CC66FF"/>
                    </a:solidFill>
                  </a:tcPr>
                </a:tc>
              </a:tr>
              <a:tr h="109487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629E3"/>
                          </a:solidFill>
                          <a:effectLst/>
                          <a:latin typeface="Arial" charset="0"/>
                          <a:ea typeface="Times New Roman" pitchFamily="18" charset="0"/>
                          <a:cs typeface="Arial" charset="0"/>
                        </a:rPr>
                        <a:t> </a:t>
                      </a:r>
                      <a:r>
                        <a:rPr kumimoji="0" lang="id-ID" sz="1600" b="1" i="0" u="none" strike="noStrike" cap="none" normalizeH="0" baseline="0" dirty="0" smtClean="0">
                          <a:ln>
                            <a:noFill/>
                          </a:ln>
                          <a:solidFill>
                            <a:srgbClr val="3629E3"/>
                          </a:solidFill>
                          <a:effectLst/>
                          <a:latin typeface="Arial" charset="0"/>
                          <a:ea typeface="Times New Roman" pitchFamily="18" charset="0"/>
                          <a:cs typeface="Arial" charset="0"/>
                        </a:rPr>
                        <a:t>4. Isi</a:t>
                      </a:r>
                      <a:endParaRPr kumimoji="0" lang="id-ID"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txBody>
                  <a:tcPr marL="83114" marR="83114" marT="45714" marB="45714" horzOverflow="overflow">
                    <a:lnL cap="flat">
                      <a:noFill/>
                    </a:lnL>
                    <a:lnR>
                      <a:noFill/>
                    </a:lnR>
                    <a:lnT>
                      <a:noFill/>
                    </a:lnT>
                    <a:lnB>
                      <a:noFill/>
                    </a:lnB>
                    <a:lnTlToBr>
                      <a:noFill/>
                    </a:lnTlToBr>
                    <a:lnBlToTr>
                      <a:noFill/>
                    </a:lnBlToTr>
                    <a:solidFill>
                      <a:srgbClr val="00FFFF"/>
                    </a:solidFill>
                  </a:tcPr>
                </a:tc>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pPr>
                      <a:r>
                        <a:rPr kumimoji="0" lang="id-ID" sz="1600" b="0" i="0" u="none" strike="noStrike" cap="none" normalizeH="0" baseline="0" dirty="0" smtClean="0">
                          <a:ln>
                            <a:noFill/>
                          </a:ln>
                          <a:solidFill>
                            <a:schemeClr val="tx1"/>
                          </a:solidFill>
                          <a:effectLst/>
                          <a:latin typeface="Arial" charset="0"/>
                          <a:ea typeface="Times New Roman" pitchFamily="18" charset="0"/>
                          <a:cs typeface="Arial" charset="0"/>
                        </a:rPr>
                        <a:t>      Menguraikan tentang materi yang wajib ada pada lembar judul baik pada rekto maupun verso halaman judul</a:t>
                      </a:r>
                    </a:p>
                  </a:txBody>
                  <a:tcPr marL="83114" marR="83114" marT="45714" marB="45714" horzOverflow="overflow">
                    <a:lnL>
                      <a:noFill/>
                    </a:lnL>
                    <a:lnR cap="flat">
                      <a:noFill/>
                    </a:lnR>
                    <a:lnT>
                      <a:noFill/>
                    </a:lnT>
                    <a:lnB>
                      <a:noFill/>
                    </a:lnB>
                    <a:lnTlToBr>
                      <a:noFill/>
                    </a:lnTlToBr>
                    <a:lnBlToTr>
                      <a:noFill/>
                    </a:lnBlToTr>
                    <a:solidFill>
                      <a:srgbClr val="00FFFF"/>
                    </a:solidFill>
                  </a:tcPr>
                </a:tc>
              </a:tr>
              <a:tr h="105217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sz="1600" b="1" i="0" u="none" strike="noStrike" kern="1200" cap="none" normalizeH="0" baseline="0" dirty="0" smtClean="0">
                          <a:ln>
                            <a:noFill/>
                          </a:ln>
                          <a:solidFill>
                            <a:schemeClr val="bg2">
                              <a:lumMod val="20000"/>
                              <a:lumOff val="80000"/>
                            </a:schemeClr>
                          </a:solidFill>
                          <a:effectLst/>
                          <a:latin typeface="Arial" pitchFamily="34" charset="0"/>
                          <a:ea typeface="+mn-ea"/>
                          <a:cs typeface="Arial" pitchFamily="34" charset="0"/>
                        </a:rPr>
                        <a:t>5. Informasi lain</a:t>
                      </a:r>
                      <a:endParaRPr kumimoji="0" lang="id-ID" sz="1600" b="1" i="0" u="none" strike="noStrike" cap="none" normalizeH="0" baseline="0" dirty="0" smtClean="0">
                        <a:ln>
                          <a:noFill/>
                        </a:ln>
                        <a:solidFill>
                          <a:schemeClr val="bg2">
                            <a:lumMod val="20000"/>
                            <a:lumOff val="80000"/>
                          </a:schemeClr>
                        </a:solidFill>
                        <a:effectLst/>
                        <a:latin typeface="Arial" pitchFamily="34" charset="0"/>
                        <a:ea typeface="Times New Roman" pitchFamily="18" charset="0"/>
                        <a:cs typeface="Arial" pitchFamily="34" charset="0"/>
                      </a:endParaRPr>
                    </a:p>
                  </a:txBody>
                  <a:tcPr marL="83114" marR="83114" marT="45714" marB="45714" horzOverflow="overflow">
                    <a:lnL cap="flat">
                      <a:noFill/>
                    </a:lnL>
                    <a:lnR>
                      <a:noFill/>
                    </a:lnR>
                    <a:lnT>
                      <a:noFill/>
                    </a:lnT>
                    <a:lnB>
                      <a:noFill/>
                    </a:lnB>
                    <a:lnTlToBr>
                      <a:noFill/>
                    </a:lnTlToBr>
                    <a:lnBlToTr>
                      <a:noFill/>
                    </a:lnBlToTr>
                    <a:solidFill>
                      <a:srgbClr val="0000FF"/>
                    </a:solidFill>
                  </a:tcPr>
                </a:tc>
                <a:tc>
                  <a:txBody>
                    <a:bodyPr/>
                    <a:lstStyle/>
                    <a:p>
                      <a:pPr marL="342900" marR="0" lvl="0" indent="20638" algn="just" defTabSz="914400" rtl="0" eaLnBrk="0" fontAlgn="base" latinLnBrk="0" hangingPunct="0">
                        <a:lnSpc>
                          <a:spcPct val="100000"/>
                        </a:lnSpc>
                        <a:spcBef>
                          <a:spcPct val="0"/>
                        </a:spcBef>
                        <a:spcAft>
                          <a:spcPct val="0"/>
                        </a:spcAft>
                        <a:buClrTx/>
                        <a:buSzTx/>
                        <a:buFontTx/>
                        <a:buNone/>
                        <a:tabLst/>
                      </a:pPr>
                      <a:r>
                        <a:rPr kumimoji="0" lang="id-ID" sz="1600" b="0" i="0" u="none" strike="noStrike" cap="none" normalizeH="0" baseline="0" dirty="0" smtClean="0">
                          <a:ln>
                            <a:noFill/>
                          </a:ln>
                          <a:solidFill>
                            <a:schemeClr val="bg1"/>
                          </a:solidFill>
                          <a:effectLst/>
                          <a:latin typeface="Arial" charset="0"/>
                          <a:ea typeface="Times New Roman" pitchFamily="18" charset="0"/>
                          <a:cs typeface="Arial" charset="0"/>
                        </a:rPr>
                        <a:t>Menguraikan tentang  jenis-jenis publikasi yang terkait dengan standar pembuatan lembar judul buku</a:t>
                      </a:r>
                    </a:p>
                  </a:txBody>
                  <a:tcPr marL="83114" marR="83114" marT="45714" marB="45714" horzOverflow="overflow">
                    <a:lnL>
                      <a:noFill/>
                    </a:lnL>
                    <a:lnR cap="flat">
                      <a:noFill/>
                    </a:lnR>
                    <a:lnT>
                      <a:noFill/>
                    </a:lnT>
                    <a:lnB>
                      <a:noFill/>
                    </a:lnB>
                    <a:lnTlToBr>
                      <a:noFill/>
                    </a:lnTlToBr>
                    <a:lnBlToTr>
                      <a:noFill/>
                    </a:lnBlToTr>
                    <a:solidFill>
                      <a:srgbClr val="0000FF"/>
                    </a:solidFill>
                  </a:tcPr>
                </a:tc>
              </a:tr>
              <a:tr h="1066664">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d-ID"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83114" marR="83114" marT="45714" marB="45714" horzOverflow="overflow">
                    <a:lnL cap="flat">
                      <a:noFill/>
                    </a:lnL>
                    <a:lnR>
                      <a:noFill/>
                    </a:lnR>
                    <a:lnT>
                      <a:noFill/>
                    </a:lnT>
                    <a:lnB cap="flat">
                      <a:noFill/>
                    </a:lnB>
                    <a:lnTlToBr>
                      <a:noFill/>
                    </a:lnTlToBr>
                    <a:lnBlToTr>
                      <a:noFill/>
                    </a:lnBlToTr>
                    <a:solidFill>
                      <a:srgbClr val="00FFFF"/>
                    </a:solidFill>
                  </a:tcPr>
                </a:tc>
                <a:tc>
                  <a:txBody>
                    <a:bodyPr/>
                    <a:lstStyle/>
                    <a:p>
                      <a:pPr marL="342900" marR="0" lvl="0" indent="20638" algn="just" defTabSz="914400" rtl="0" eaLnBrk="0" fontAlgn="base" latinLnBrk="0" hangingPunct="0">
                        <a:lnSpc>
                          <a:spcPct val="100000"/>
                        </a:lnSpc>
                        <a:spcBef>
                          <a:spcPct val="0"/>
                        </a:spcBef>
                        <a:spcAft>
                          <a:spcPct val="0"/>
                        </a:spcAft>
                        <a:buClrTx/>
                        <a:buSzTx/>
                        <a:buFontTx/>
                        <a:buNone/>
                        <a:tabLst/>
                      </a:pPr>
                      <a:endParaRPr kumimoji="0" lang="id-ID" sz="1600" b="0"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83114" marR="83114" marT="45714" marB="45714" horzOverflow="overflow">
                    <a:lnL>
                      <a:noFill/>
                    </a:lnL>
                    <a:lnR cap="flat">
                      <a:noFill/>
                    </a:lnR>
                    <a:lnT>
                      <a:noFill/>
                    </a:lnT>
                    <a:lnB cap="flat">
                      <a:noFill/>
                    </a:lnB>
                    <a:lnTlToBr>
                      <a:noFill/>
                    </a:lnTlToBr>
                    <a:lnBlToTr>
                      <a:noFill/>
                    </a:lnBlToTr>
                    <a:solidFill>
                      <a:srgbClr val="00FFFF"/>
                    </a:solidFill>
                  </a:tcPr>
                </a:tc>
              </a:tr>
            </a:tbl>
          </a:graphicData>
        </a:graphic>
      </p:graphicFrame>
      <p:sp>
        <p:nvSpPr>
          <p:cNvPr id="14352" name="Rectangle 44"/>
          <p:cNvSpPr>
            <a:spLocks noChangeArrowheads="1"/>
          </p:cNvSpPr>
          <p:nvPr/>
        </p:nvSpPr>
        <p:spPr bwMode="auto">
          <a:xfrm>
            <a:off x="1600200" y="228600"/>
            <a:ext cx="6400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smtClean="0">
                <a:solidFill>
                  <a:schemeClr val="tx2"/>
                </a:solidFill>
                <a:latin typeface="Lucida Sans Unicode" pitchFamily="34" charset="0"/>
              </a:rPr>
              <a:t>Outline </a:t>
            </a:r>
            <a:r>
              <a:rPr lang="id-ID" altLang="en-US" sz="2000" b="1" dirty="0" smtClean="0">
                <a:solidFill>
                  <a:schemeClr val="tx2"/>
                </a:solidFill>
                <a:latin typeface="Lucida Sans Unicode" pitchFamily="34" charset="0"/>
              </a:rPr>
              <a:t>SNI </a:t>
            </a:r>
            <a:r>
              <a:rPr lang="id-ID" altLang="en-US" sz="2000" b="1" dirty="0">
                <a:solidFill>
                  <a:schemeClr val="tx2"/>
                </a:solidFill>
                <a:latin typeface="Lucida Sans Unicode" pitchFamily="34" charset="0"/>
              </a:rPr>
              <a:t>ISO </a:t>
            </a:r>
            <a:r>
              <a:rPr lang="id-ID" altLang="en-US" sz="2000" b="1" dirty="0" smtClean="0">
                <a:solidFill>
                  <a:schemeClr val="tx2"/>
                </a:solidFill>
                <a:latin typeface="Lucida Sans Unicode" pitchFamily="34" charset="0"/>
              </a:rPr>
              <a:t>1086:2015</a:t>
            </a:r>
            <a:endParaRPr lang="en-US" altLang="en-US" sz="2000" b="1" dirty="0">
              <a:solidFill>
                <a:schemeClr val="tx2"/>
              </a:solidFill>
              <a:latin typeface="Lucida Sans Unicode"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1629</TotalTime>
  <Words>952</Words>
  <Application>Microsoft Office PowerPoint</Application>
  <PresentationFormat>On-screen Show (4:3)</PresentationFormat>
  <Paragraphs>213</Paragraphs>
  <Slides>24</Slides>
  <Notes>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SNI 1086 : 2015 Informasi dan dokumentasi – Lembar judul buku (ISO 1086:1991(E), IDT)</vt:lpstr>
      <vt:lpstr>OUTLINES</vt:lpstr>
      <vt:lpstr>Apa SNI</vt:lpstr>
      <vt:lpstr> SIAPA PENGGUNA SNI</vt:lpstr>
      <vt:lpstr>SIAPA PENGGUNA SNI ISO 1086:2015</vt:lpstr>
      <vt:lpstr>TENTANG  SNI ISO 1086:2015  </vt:lpstr>
      <vt:lpstr>TENTANG  SNI  ISO 1086:2015  </vt:lpstr>
      <vt:lpstr>TENTANG  SNI ISO 1086: 2015  </vt:lpstr>
      <vt:lpstr>Sumber: Presentasi Ibu Arini</vt:lpstr>
      <vt:lpstr>Acuan Normatif</vt:lpstr>
      <vt:lpstr>Definisi </vt:lpstr>
      <vt:lpstr>Definisi </vt:lpstr>
      <vt:lpstr>Isi lembar judul  Informasi pada halaman judul</vt:lpstr>
      <vt:lpstr>Isi lembar judul  Informasi pada halaman judul</vt:lpstr>
      <vt:lpstr>Isi lembar judul Informasi pada halaman judul</vt:lpstr>
      <vt:lpstr>Isi lembar judul informasi pada halaman judul</vt:lpstr>
      <vt:lpstr>Isi lembar judul Informasi pada halaman judul</vt:lpstr>
      <vt:lpstr>Isi lembar judul Informasi pada verso lembar judul</vt:lpstr>
      <vt:lpstr>Isi lembar judul informasi pada verso lembar judul</vt:lpstr>
      <vt:lpstr>Informasi lain</vt:lpstr>
      <vt:lpstr>Informasi lain</vt:lpstr>
      <vt:lpstr>   Penutup </vt:lpstr>
      <vt:lpstr>PowerPoint Presentation</vt:lpstr>
      <vt:lpstr>   Biodata </vt:lpstr>
    </vt:vector>
  </TitlesOfParts>
  <Company>Badan Standardisasi Nasional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Junus</dc:creator>
  <cp:lastModifiedBy>pdii user</cp:lastModifiedBy>
  <cp:revision>142</cp:revision>
  <cp:lastPrinted>2015-10-17T15:11:06Z</cp:lastPrinted>
  <dcterms:created xsi:type="dcterms:W3CDTF">2013-05-05T21:27:36Z</dcterms:created>
  <dcterms:modified xsi:type="dcterms:W3CDTF">2015-10-19T00:13:53Z</dcterms:modified>
</cp:coreProperties>
</file>